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709" r:id="rId2"/>
    <p:sldMasterId id="2147483721" r:id="rId3"/>
    <p:sldMasterId id="2147483733" r:id="rId4"/>
    <p:sldMasterId id="2147483745" r:id="rId5"/>
    <p:sldMasterId id="2147483758" r:id="rId6"/>
    <p:sldMasterId id="2147483779" r:id="rId7"/>
    <p:sldMasterId id="2147483791" r:id="rId8"/>
    <p:sldMasterId id="2147483804" r:id="rId9"/>
    <p:sldMasterId id="2147483816" r:id="rId10"/>
    <p:sldMasterId id="2147483829" r:id="rId11"/>
    <p:sldMasterId id="2147483841" r:id="rId12"/>
    <p:sldMasterId id="2147483853" r:id="rId13"/>
    <p:sldMasterId id="2147483866" r:id="rId14"/>
  </p:sldMasterIdLst>
  <p:notesMasterIdLst>
    <p:notesMasterId r:id="rId43"/>
  </p:notesMasterIdLst>
  <p:sldIdLst>
    <p:sldId id="389" r:id="rId15"/>
    <p:sldId id="453" r:id="rId16"/>
    <p:sldId id="454" r:id="rId17"/>
    <p:sldId id="443" r:id="rId18"/>
    <p:sldId id="438" r:id="rId19"/>
    <p:sldId id="439" r:id="rId20"/>
    <p:sldId id="440" r:id="rId21"/>
    <p:sldId id="441" r:id="rId22"/>
    <p:sldId id="449" r:id="rId23"/>
    <p:sldId id="448" r:id="rId24"/>
    <p:sldId id="450" r:id="rId25"/>
    <p:sldId id="451" r:id="rId26"/>
    <p:sldId id="452" r:id="rId27"/>
    <p:sldId id="455" r:id="rId28"/>
    <p:sldId id="456" r:id="rId29"/>
    <p:sldId id="459" r:id="rId30"/>
    <p:sldId id="461" r:id="rId31"/>
    <p:sldId id="460" r:id="rId32"/>
    <p:sldId id="458" r:id="rId33"/>
    <p:sldId id="462" r:id="rId34"/>
    <p:sldId id="464" r:id="rId35"/>
    <p:sldId id="463" r:id="rId36"/>
    <p:sldId id="465" r:id="rId37"/>
    <p:sldId id="466" r:id="rId38"/>
    <p:sldId id="467" r:id="rId39"/>
    <p:sldId id="470" r:id="rId40"/>
    <p:sldId id="469" r:id="rId41"/>
    <p:sldId id="468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buChar char="•"/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buChar char="•"/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buChar char="•"/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buChar char="•"/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buChar char="•"/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00CC"/>
    <a:srgbClr val="FF00FF"/>
    <a:srgbClr val="FF0066"/>
    <a:srgbClr val="FF00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378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58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/>
            </a:lvl1pPr>
          </a:lstStyle>
          <a:p>
            <a:pPr>
              <a:defRPr/>
            </a:pPr>
            <a:fld id="{85A217D1-44C9-4462-81DD-79D54AE569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869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7.png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9900" y="3263900"/>
            <a:ext cx="7683500" cy="752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9900" y="4343400"/>
            <a:ext cx="7681913" cy="609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  <a:fld id="{D271DA7E-9B6B-4BC3-A377-80B42F0F4494}" type="slidenum">
              <a:rPr lang="en-US" b="1"/>
              <a:pPr>
                <a:defRPr/>
              </a:pPr>
              <a:t>‹#›</a:t>
            </a:fld>
            <a:endParaRPr lang="en-US" b="1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2100" y="384175"/>
            <a:ext cx="2057400" cy="5745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9900" y="384175"/>
            <a:ext cx="6019800" cy="5745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69AA"/>
              </a:solidFill>
            </a:endParaRPr>
          </a:p>
          <a:p>
            <a:r>
              <a:rPr lang="en-US">
                <a:solidFill>
                  <a:srgbClr val="0069AA"/>
                </a:solidFill>
              </a:rPr>
              <a:t> </a:t>
            </a:r>
            <a:fld id="{6C61EBC1-7CC0-4D76-953B-D4BAB9A116E8}" type="slidenum">
              <a:rPr lang="en-US" b="1">
                <a:solidFill>
                  <a:srgbClr val="0069AA"/>
                </a:solidFill>
              </a:rPr>
              <a:pPr/>
              <a:t>‹#›</a:t>
            </a:fld>
            <a:endParaRPr lang="en-US" b="1">
              <a:solidFill>
                <a:srgbClr val="0069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04810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9900" y="3263900"/>
            <a:ext cx="7683500" cy="752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9900" y="4343400"/>
            <a:ext cx="7681913" cy="609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6806240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53F731DD-9C43-40F9-AFF3-ABA850C3C5AA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6475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82E495F8-A043-40FA-8AE9-4091985A0150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40467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9900" y="895350"/>
            <a:ext cx="4038600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895350"/>
            <a:ext cx="4038600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C4653E93-170C-4660-A473-2152F85114A1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63177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96BF3C07-E2CA-4856-AD9A-2A49DB250CD5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18334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88423253-7996-4D83-BFDA-2F9DCCAFB5AF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6590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127FFC83-DC96-4B4D-B858-9C8B05C9ECD5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20251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BFD0AEA0-7A92-4EE0-9332-9A5A2D56C4E8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96718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2E1B079D-A298-426D-988F-E9DBC214F86B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210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2100" y="227013"/>
            <a:ext cx="2057400" cy="57927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9900" y="227013"/>
            <a:ext cx="6019800" cy="57927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  <a:fld id="{10AA4FBD-2C2A-4A5F-99E2-3D1DC51CDB31}" type="slidenum">
              <a:rPr lang="en-US" b="1"/>
              <a:pPr>
                <a:defRPr/>
              </a:pPr>
              <a:t>‹#›</a:t>
            </a:fld>
            <a:endParaRPr lang="en-US" b="1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D271DA7E-9B6B-4BC3-A377-80B42F0F4494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86219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2100" y="227013"/>
            <a:ext cx="2057400" cy="57927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9900" y="227013"/>
            <a:ext cx="6019800" cy="57927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10AA4FBD-2C2A-4A5F-99E2-3D1DC51CDB31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88049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9900" y="3263900"/>
            <a:ext cx="7683500" cy="752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9900" y="4343400"/>
            <a:ext cx="7681913" cy="609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9176559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53F731DD-9C43-40F9-AFF3-ABA850C3C5AA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0340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82E495F8-A043-40FA-8AE9-4091985A0150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66784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9900" y="895350"/>
            <a:ext cx="4038600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895350"/>
            <a:ext cx="4038600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C4653E93-170C-4660-A473-2152F85114A1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60281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96BF3C07-E2CA-4856-AD9A-2A49DB250CD5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39265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88423253-7996-4D83-BFDA-2F9DCCAFB5AF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06296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127FFC83-DC96-4B4D-B858-9C8B05C9ECD5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38773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BFD0AEA0-7A92-4EE0-9332-9A5A2D56C4E8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293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00" y="1596357"/>
            <a:ext cx="41275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609601" y="4855049"/>
            <a:ext cx="6830860" cy="1368425"/>
          </a:xfrm>
          <a:prstGeom prst="rect">
            <a:avLst/>
          </a:prstGeom>
        </p:spPr>
        <p:txBody>
          <a:bodyPr anchor="ctr" anchorCtr="0"/>
          <a:lstStyle>
            <a:lvl1pPr algn="l">
              <a:defRPr sz="2800" b="1" i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Title Slide – Arial 28 pt. Bold</a:t>
            </a:r>
            <a:endParaRPr lang="en-US" dirty="0"/>
          </a:p>
        </p:txBody>
      </p:sp>
      <p:pic>
        <p:nvPicPr>
          <p:cNvPr id="8" name="Picture 7" descr="4 fade group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6142"/>
            <a:ext cx="9144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1992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2E1B079D-A298-426D-988F-E9DBC214F86B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38888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D271DA7E-9B6B-4BC3-A377-80B42F0F4494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14773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2100" y="227013"/>
            <a:ext cx="2057400" cy="57927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9900" y="227013"/>
            <a:ext cx="6019800" cy="57927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10AA4FBD-2C2A-4A5F-99E2-3D1DC51CDB31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90143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9900" y="3263900"/>
            <a:ext cx="7683500" cy="752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9900" y="4343400"/>
            <a:ext cx="7681913" cy="609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18113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53F731DD-9C43-40F9-AFF3-ABA850C3C5AA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40945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82E495F8-A043-40FA-8AE9-4091985A0150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34716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9900" y="895350"/>
            <a:ext cx="4038600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895350"/>
            <a:ext cx="4038600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C4653E93-170C-4660-A473-2152F85114A1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08294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96BF3C07-E2CA-4856-AD9A-2A49DB250CD5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02380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88423253-7996-4D83-BFDA-2F9DCCAFB5AF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47449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127FFC83-DC96-4B4D-B858-9C8B05C9ECD5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805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9900" y="3263900"/>
            <a:ext cx="7683500" cy="752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9900" y="4343400"/>
            <a:ext cx="7681913" cy="609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4838704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BFD0AEA0-7A92-4EE0-9332-9A5A2D56C4E8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199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2E1B079D-A298-426D-988F-E9DBC214F86B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28872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D271DA7E-9B6B-4BC3-A377-80B42F0F4494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1032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2100" y="227013"/>
            <a:ext cx="2057400" cy="57927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9900" y="227013"/>
            <a:ext cx="6019800" cy="57927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10AA4FBD-2C2A-4A5F-99E2-3D1DC51CDB31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74169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9900" y="3263900"/>
            <a:ext cx="7683500" cy="752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9900" y="4343400"/>
            <a:ext cx="7681913" cy="609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821598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53F731DD-9C43-40F9-AFF3-ABA850C3C5AA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90690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82E495F8-A043-40FA-8AE9-4091985A0150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68137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9900" y="895350"/>
            <a:ext cx="4038600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895350"/>
            <a:ext cx="4038600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C4653E93-170C-4660-A473-2152F85114A1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89816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96BF3C07-E2CA-4856-AD9A-2A49DB250CD5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4260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88423253-7996-4D83-BFDA-2F9DCCAFB5AF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046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53F731DD-9C43-40F9-AFF3-ABA850C3C5AA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74723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127FFC83-DC96-4B4D-B858-9C8B05C9ECD5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23557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BFD0AEA0-7A92-4EE0-9332-9A5A2D56C4E8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18219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2E1B079D-A298-426D-988F-E9DBC214F86B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45595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D271DA7E-9B6B-4BC3-A377-80B42F0F4494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17202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2100" y="227013"/>
            <a:ext cx="2057400" cy="57927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9900" y="227013"/>
            <a:ext cx="6019800" cy="57927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10AA4FBD-2C2A-4A5F-99E2-3D1DC51CDB31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96562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31" y="930872"/>
            <a:ext cx="2817272" cy="7399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943225"/>
            <a:ext cx="6400800" cy="6400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MACOM Title Slide </a:t>
            </a:r>
            <a:br>
              <a:rPr lang="en-US" dirty="0" smtClean="0"/>
            </a:br>
            <a:r>
              <a:rPr lang="en-US" dirty="0" smtClean="0"/>
              <a:t>Arial Black 24pt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3749040"/>
            <a:ext cx="4572000" cy="731520"/>
          </a:xfrm>
        </p:spPr>
        <p:txBody>
          <a:bodyPr/>
          <a:lstStyle>
            <a:lvl1pPr marL="0" indent="0">
              <a:spcBef>
                <a:spcPts val="600"/>
              </a:spcBef>
              <a:buFontTx/>
              <a:buNone/>
              <a:defRPr sz="1800" baseline="0">
                <a:solidFill>
                  <a:schemeClr val="bg1"/>
                </a:solidFill>
              </a:defRPr>
            </a:lvl1pPr>
            <a:lvl2pPr marL="400050" indent="0">
              <a:buFontTx/>
              <a:buNone/>
              <a:defRPr/>
            </a:lvl2pPr>
            <a:lvl3pPr marL="800100" indent="0">
              <a:buFontTx/>
              <a:buNone/>
              <a:defRPr/>
            </a:lvl3pPr>
            <a:lvl4pPr marL="1143000" indent="0">
              <a:buFontTx/>
              <a:buNone/>
              <a:defRPr/>
            </a:lvl4pPr>
            <a:lvl5pPr marL="1543050" indent="0">
              <a:buFontTx/>
              <a:buNone/>
              <a:defRPr/>
            </a:lvl5pPr>
          </a:lstStyle>
          <a:p>
            <a:r>
              <a:rPr lang="en-US" dirty="0" smtClean="0"/>
              <a:t>Click to edit Subhead Arial 18pt</a:t>
            </a:r>
            <a:br>
              <a:rPr lang="en-US" dirty="0" smtClean="0"/>
            </a:br>
            <a:r>
              <a:rPr lang="en-US" dirty="0" smtClean="0"/>
              <a:t>Presenter Name and Date</a:t>
            </a:r>
          </a:p>
        </p:txBody>
      </p:sp>
    </p:spTree>
    <p:extLst>
      <p:ext uri="{BB962C8B-B14F-4D97-AF65-F5344CB8AC3E}">
        <p14:creationId xmlns:p14="http://schemas.microsoft.com/office/powerpoint/2010/main" val="279322637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3400"/>
            <a:ext cx="9144000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426"/>
            <a:ext cx="8766807" cy="27797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715" y="346569"/>
            <a:ext cx="1484623" cy="24743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88554" y="1920240"/>
            <a:ext cx="7315200" cy="64008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88554" y="2651760"/>
            <a:ext cx="7315200" cy="914400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  <a:lvl2pPr marL="400050" indent="0">
              <a:buFontTx/>
              <a:buNone/>
              <a:defRPr/>
            </a:lvl2pPr>
            <a:lvl3pPr marL="800100" indent="0">
              <a:buFontTx/>
              <a:buNone/>
              <a:defRPr/>
            </a:lvl3pPr>
            <a:lvl4pPr marL="1143000" indent="0">
              <a:buFontTx/>
              <a:buNone/>
              <a:defRPr/>
            </a:lvl4pPr>
            <a:lvl5pPr marL="154305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9119313"/>
      </p:ext>
    </p:extLst>
  </p:cSld>
  <p:clrMapOvr>
    <a:masterClrMapping/>
  </p:clrMapOvr>
  <p:transition>
    <p:wipe dir="r"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24523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2750" y="310896"/>
            <a:ext cx="6400800" cy="36576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 bwMode="gray">
          <a:xfrm>
            <a:off x="412749" y="676275"/>
            <a:ext cx="8316913" cy="365760"/>
          </a:xfrm>
        </p:spPr>
        <p:txBody>
          <a:bodyPr anchor="t" anchorCtr="0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830468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412750" y="1504951"/>
            <a:ext cx="4018280" cy="4668838"/>
          </a:xfrm>
        </p:spPr>
        <p:txBody>
          <a:bodyPr/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800"/>
              </a:spcBef>
              <a:defRPr sz="1800"/>
            </a:lvl2pPr>
            <a:lvl3pPr>
              <a:spcBef>
                <a:spcPts val="800"/>
              </a:spcBef>
              <a:defRPr sz="1600"/>
            </a:lvl3pPr>
            <a:lvl4pPr marL="1143000" indent="-228600">
              <a:spcBef>
                <a:spcPts val="800"/>
              </a:spcBef>
              <a:defRPr sz="1600"/>
            </a:lvl4pPr>
            <a:lvl5pPr marL="1485900" indent="-228600">
              <a:spcBef>
                <a:spcPts val="800"/>
              </a:spcBef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711383" y="1504951"/>
            <a:ext cx="4018280" cy="4668838"/>
          </a:xfrm>
        </p:spPr>
        <p:txBody>
          <a:bodyPr/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800"/>
              </a:spcBef>
              <a:defRPr sz="1800"/>
            </a:lvl2pPr>
            <a:lvl3pPr>
              <a:spcBef>
                <a:spcPts val="800"/>
              </a:spcBef>
              <a:defRPr sz="1600"/>
            </a:lvl3pPr>
            <a:lvl4pPr marL="1143000" indent="-228600">
              <a:spcBef>
                <a:spcPts val="800"/>
              </a:spcBef>
              <a:defRPr sz="1600"/>
            </a:lvl4pPr>
            <a:lvl5pPr marL="1485900" indent="-228600">
              <a:spcBef>
                <a:spcPts val="800"/>
              </a:spcBef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997435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82E495F8-A043-40FA-8AE9-4091985A0150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27304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412750" y="1504951"/>
            <a:ext cx="4018280" cy="4668838"/>
          </a:xfrm>
        </p:spPr>
        <p:txBody>
          <a:bodyPr/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800"/>
              </a:spcBef>
              <a:defRPr sz="1800"/>
            </a:lvl2pPr>
            <a:lvl3pPr>
              <a:spcBef>
                <a:spcPts val="800"/>
              </a:spcBef>
              <a:defRPr sz="1600"/>
            </a:lvl3pPr>
            <a:lvl4pPr marL="1143000" indent="-228600">
              <a:spcBef>
                <a:spcPts val="800"/>
              </a:spcBef>
              <a:defRPr sz="1600"/>
            </a:lvl4pPr>
            <a:lvl5pPr marL="1485900" indent="-228600">
              <a:spcBef>
                <a:spcPts val="800"/>
              </a:spcBef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711383" y="1504951"/>
            <a:ext cx="4018280" cy="4668838"/>
          </a:xfrm>
        </p:spPr>
        <p:txBody>
          <a:bodyPr/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800"/>
              </a:spcBef>
              <a:defRPr sz="1800"/>
            </a:lvl2pPr>
            <a:lvl3pPr>
              <a:spcBef>
                <a:spcPts val="800"/>
              </a:spcBef>
              <a:defRPr sz="1600"/>
            </a:lvl3pPr>
            <a:lvl4pPr marL="1143000" indent="-228600">
              <a:spcBef>
                <a:spcPts val="800"/>
              </a:spcBef>
              <a:defRPr sz="1600"/>
            </a:lvl4pPr>
            <a:lvl5pPr marL="1485900" indent="-228600">
              <a:spcBef>
                <a:spcPts val="800"/>
              </a:spcBef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310896"/>
            <a:ext cx="6400800" cy="3657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 bwMode="gray">
          <a:xfrm>
            <a:off x="412749" y="676275"/>
            <a:ext cx="6400800" cy="365760"/>
          </a:xfrm>
        </p:spPr>
        <p:txBody>
          <a:bodyPr anchor="t" anchorCtr="0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5755266"/>
      </p:ext>
    </p:extLst>
  </p:cSld>
  <p:clrMapOvr>
    <a:masterClrMapping/>
  </p:clrMapOvr>
  <p:transition>
    <p:wipe dir="r"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12750" y="1504950"/>
            <a:ext cx="4018280" cy="64008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5750" indent="-285750">
              <a:spcBef>
                <a:spcPts val="0"/>
              </a:spcBef>
              <a:buNone/>
              <a:defRPr lang="en-US" sz="1800" b="1" dirty="0" smtClean="0">
                <a:latin typeface="+mj-lt"/>
              </a:defRPr>
            </a:lvl1pPr>
          </a:lstStyle>
          <a:p>
            <a:pPr marL="0" lvl="0" indent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12750" y="2126744"/>
            <a:ext cx="4018280" cy="4047044"/>
          </a:xfrm>
        </p:spPr>
        <p:txBody>
          <a:bodyPr/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800"/>
              </a:spcBef>
              <a:defRPr sz="1800"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 sz="1600"/>
            </a:lvl4pPr>
            <a:lvl5pPr marL="1600200" indent="-228600">
              <a:spcBef>
                <a:spcPts val="800"/>
              </a:spcBef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711383" y="1504950"/>
            <a:ext cx="4018280" cy="64008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5750" indent="-285750">
              <a:spcBef>
                <a:spcPts val="0"/>
              </a:spcBef>
              <a:buNone/>
              <a:defRPr lang="en-US" sz="1800" b="1" dirty="0" smtClean="0">
                <a:latin typeface="+mj-lt"/>
              </a:defRPr>
            </a:lvl1pPr>
          </a:lstStyle>
          <a:p>
            <a:pPr marL="0" lvl="0" indent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4711383" y="2126744"/>
            <a:ext cx="4018280" cy="4047044"/>
          </a:xfrm>
        </p:spPr>
        <p:txBody>
          <a:bodyPr/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800"/>
              </a:spcBef>
              <a:defRPr sz="1800"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 sz="1600"/>
            </a:lvl4pPr>
            <a:lvl5pPr marL="1485900" indent="-228600">
              <a:spcBef>
                <a:spcPts val="800"/>
              </a:spcBef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98464"/>
      </p:ext>
    </p:extLst>
  </p:cSld>
  <p:clrMapOvr>
    <a:masterClrMapping/>
  </p:clrMapOvr>
  <p:transition>
    <p:wipe dir="r"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055"/>
      </p:ext>
    </p:extLst>
  </p:cSld>
  <p:clrMapOvr>
    <a:masterClrMapping/>
  </p:clrMapOvr>
  <p:transition>
    <p:wipe dir="r"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950146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9900" y="895350"/>
            <a:ext cx="4038600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895350"/>
            <a:ext cx="4038600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C4653E93-170C-4660-A473-2152F85114A1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610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96BF3C07-E2CA-4856-AD9A-2A49DB250CD5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6773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88423253-7996-4D83-BFDA-2F9DCCAFB5AF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5771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127FFC83-DC96-4B4D-B858-9C8B05C9ECD5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33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  <a:fld id="{53F731DD-9C43-40F9-AFF3-ABA850C3C5AA}" type="slidenum">
              <a:rPr lang="en-US" b="1"/>
              <a:pPr>
                <a:defRPr/>
              </a:pPr>
              <a:t>‹#›</a:t>
            </a:fld>
            <a:endParaRPr lang="en-US" b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BFD0AEA0-7A92-4EE0-9332-9A5A2D56C4E8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955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2E1B079D-A298-426D-988F-E9DBC214F86B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59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D271DA7E-9B6B-4BC3-A377-80B42F0F4494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4977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2100" y="227013"/>
            <a:ext cx="2057400" cy="57927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9900" y="227013"/>
            <a:ext cx="6019800" cy="57927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10AA4FBD-2C2A-4A5F-99E2-3D1DC51CDB31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9716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9900" y="3263900"/>
            <a:ext cx="7683500" cy="752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9900" y="4343400"/>
            <a:ext cx="7681913" cy="609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842663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53F731DD-9C43-40F9-AFF3-ABA850C3C5AA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7873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82E495F8-A043-40FA-8AE9-4091985A0150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5411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9900" y="895350"/>
            <a:ext cx="4038600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895350"/>
            <a:ext cx="4038600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C4653E93-170C-4660-A473-2152F85114A1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0313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96BF3C07-E2CA-4856-AD9A-2A49DB250CD5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1383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88423253-7996-4D83-BFDA-2F9DCCAFB5AF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8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  <a:fld id="{82E495F8-A043-40FA-8AE9-4091985A0150}" type="slidenum">
              <a:rPr lang="en-US" b="1"/>
              <a:pPr>
                <a:defRPr/>
              </a:pPr>
              <a:t>‹#›</a:t>
            </a:fld>
            <a:endParaRPr lang="en-US" b="1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127FFC83-DC96-4B4D-B858-9C8B05C9ECD5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7623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BFD0AEA0-7A92-4EE0-9332-9A5A2D56C4E8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2482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2E1B079D-A298-426D-988F-E9DBC214F86B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8904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D271DA7E-9B6B-4BC3-A377-80B42F0F4494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3469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2100" y="227013"/>
            <a:ext cx="2057400" cy="57927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9900" y="227013"/>
            <a:ext cx="6019800" cy="57927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10AA4FBD-2C2A-4A5F-99E2-3D1DC51CDB31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0996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9900" y="3263900"/>
            <a:ext cx="7683500" cy="752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9900" y="4343400"/>
            <a:ext cx="7681913" cy="609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0364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53F731DD-9C43-40F9-AFF3-ABA850C3C5AA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006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82E495F8-A043-40FA-8AE9-4091985A0150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897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9900" y="895350"/>
            <a:ext cx="4038600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895350"/>
            <a:ext cx="4038600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C4653E93-170C-4660-A473-2152F85114A1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6520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96BF3C07-E2CA-4856-AD9A-2A49DB250CD5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62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9900" y="895350"/>
            <a:ext cx="4038600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895350"/>
            <a:ext cx="4038600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  <a:fld id="{C4653E93-170C-4660-A473-2152F85114A1}" type="slidenum">
              <a:rPr lang="en-US" b="1"/>
              <a:pPr>
                <a:defRPr/>
              </a:pPr>
              <a:t>‹#›</a:t>
            </a:fld>
            <a:endParaRPr lang="en-US" b="1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88423253-7996-4D83-BFDA-2F9DCCAFB5AF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590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127FFC83-DC96-4B4D-B858-9C8B05C9ECD5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7720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BFD0AEA0-7A92-4EE0-9332-9A5A2D56C4E8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430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2E1B079D-A298-426D-988F-E9DBC214F86B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3471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D271DA7E-9B6B-4BC3-A377-80B42F0F4494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0644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2100" y="227013"/>
            <a:ext cx="2057400" cy="57927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9900" y="227013"/>
            <a:ext cx="6019800" cy="57927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10AA4FBD-2C2A-4A5F-99E2-3D1DC51CDB31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1920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9900" y="3263900"/>
            <a:ext cx="7683500" cy="752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9900" y="4343400"/>
            <a:ext cx="7681913" cy="609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24690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53F731DD-9C43-40F9-AFF3-ABA850C3C5AA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7636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82E495F8-A043-40FA-8AE9-4091985A0150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0869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9900" y="895350"/>
            <a:ext cx="4038600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895350"/>
            <a:ext cx="4038600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C4653E93-170C-4660-A473-2152F85114A1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227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  <a:fld id="{96BF3C07-E2CA-4856-AD9A-2A49DB250CD5}" type="slidenum">
              <a:rPr lang="en-US" b="1"/>
              <a:pPr>
                <a:defRPr/>
              </a:pPr>
              <a:t>‹#›</a:t>
            </a:fld>
            <a:endParaRPr lang="en-US" b="1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96BF3C07-E2CA-4856-AD9A-2A49DB250CD5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7466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88423253-7996-4D83-BFDA-2F9DCCAFB5AF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0226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127FFC83-DC96-4B4D-B858-9C8B05C9ECD5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5094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BFD0AEA0-7A92-4EE0-9332-9A5A2D56C4E8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8242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2E1B079D-A298-426D-988F-E9DBC214F86B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1497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D271DA7E-9B6B-4BC3-A377-80B42F0F4494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4070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2100" y="227013"/>
            <a:ext cx="2057400" cy="57927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9900" y="227013"/>
            <a:ext cx="6019800" cy="57927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10AA4FBD-2C2A-4A5F-99E2-3D1DC51CDB31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2149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9900" y="3263900"/>
            <a:ext cx="7683500" cy="752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9900" y="4343400"/>
            <a:ext cx="7681913" cy="609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009434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53F731DD-9C43-40F9-AFF3-ABA850C3C5AA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6679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82E495F8-A043-40FA-8AE9-4091985A0150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858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  <a:fld id="{88423253-7996-4D83-BFDA-2F9DCCAFB5AF}" type="slidenum">
              <a:rPr lang="en-US" b="1"/>
              <a:pPr>
                <a:defRPr/>
              </a:pPr>
              <a:t>‹#›</a:t>
            </a:fld>
            <a:endParaRPr lang="en-US" b="1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9900" y="895350"/>
            <a:ext cx="4038600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895350"/>
            <a:ext cx="4038600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C4653E93-170C-4660-A473-2152F85114A1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3508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96BF3C07-E2CA-4856-AD9A-2A49DB250CD5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0816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88423253-7996-4D83-BFDA-2F9DCCAFB5AF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1582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127FFC83-DC96-4B4D-B858-9C8B05C9ECD5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1929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BFD0AEA0-7A92-4EE0-9332-9A5A2D56C4E8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31109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2E1B079D-A298-426D-988F-E9DBC214F86B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1413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D271DA7E-9B6B-4BC3-A377-80B42F0F4494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6801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2100" y="227013"/>
            <a:ext cx="2057400" cy="57927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9900" y="227013"/>
            <a:ext cx="6019800" cy="57927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10AA4FBD-2C2A-4A5F-99E2-3D1DC51CDB31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31094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9900" y="3263900"/>
            <a:ext cx="7683500" cy="752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9900" y="4343400"/>
            <a:ext cx="7681913" cy="609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862832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53F731DD-9C43-40F9-AFF3-ABA850C3C5AA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017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  <a:fld id="{127FFC83-DC96-4B4D-B858-9C8B05C9ECD5}" type="slidenum">
              <a:rPr lang="en-US" b="1"/>
              <a:pPr>
                <a:defRPr/>
              </a:pPr>
              <a:t>‹#›</a:t>
            </a:fld>
            <a:endParaRPr lang="en-US" b="1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82E495F8-A043-40FA-8AE9-4091985A0150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27240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9900" y="895350"/>
            <a:ext cx="4038600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895350"/>
            <a:ext cx="4038600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C4653E93-170C-4660-A473-2152F85114A1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69095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96BF3C07-E2CA-4856-AD9A-2A49DB250CD5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4975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88423253-7996-4D83-BFDA-2F9DCCAFB5AF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1164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127FFC83-DC96-4B4D-B858-9C8B05C9ECD5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75158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BFD0AEA0-7A92-4EE0-9332-9A5A2D56C4E8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98551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2E1B079D-A298-426D-988F-E9DBC214F86B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76842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D271DA7E-9B6B-4BC3-A377-80B42F0F4494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89917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2100" y="227013"/>
            <a:ext cx="2057400" cy="57927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9900" y="227013"/>
            <a:ext cx="6019800" cy="57927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10AA4FBD-2C2A-4A5F-99E2-3D1DC51CDB31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120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9900" y="3263900"/>
            <a:ext cx="7683500" cy="752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9900" y="4343400"/>
            <a:ext cx="7681913" cy="609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485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  <a:fld id="{BFD0AEA0-7A92-4EE0-9332-9A5A2D56C4E8}" type="slidenum">
              <a:rPr lang="en-US" b="1"/>
              <a:pPr>
                <a:defRPr/>
              </a:pPr>
              <a:t>‹#›</a:t>
            </a:fld>
            <a:endParaRPr lang="en-US" b="1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53F731DD-9C43-40F9-AFF3-ABA850C3C5AA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13419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82E495F8-A043-40FA-8AE9-4091985A0150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13969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9900" y="895350"/>
            <a:ext cx="4038600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895350"/>
            <a:ext cx="4038600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C4653E93-170C-4660-A473-2152F85114A1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4646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96BF3C07-E2CA-4856-AD9A-2A49DB250CD5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36753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88423253-7996-4D83-BFDA-2F9DCCAFB5AF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2024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127FFC83-DC96-4B4D-B858-9C8B05C9ECD5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9315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BFD0AEA0-7A92-4EE0-9332-9A5A2D56C4E8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88184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2E1B079D-A298-426D-988F-E9DBC214F86B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71098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D271DA7E-9B6B-4BC3-A377-80B42F0F4494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24354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2100" y="227013"/>
            <a:ext cx="2057400" cy="57927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9900" y="227013"/>
            <a:ext cx="6019800" cy="57927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10AA4FBD-2C2A-4A5F-99E2-3D1DC51CDB31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573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  <a:fld id="{2E1B079D-A298-426D-988F-E9DBC214F86B}" type="slidenum">
              <a:rPr lang="en-US" b="1"/>
              <a:pPr>
                <a:defRPr/>
              </a:pPr>
              <a:t>‹#›</a:t>
            </a:fld>
            <a:endParaRPr lang="en-US" b="1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9900" y="3263900"/>
            <a:ext cx="7683500" cy="752475"/>
          </a:xfrm>
        </p:spPr>
        <p:txBody>
          <a:bodyPr anchor="t"/>
          <a:lstStyle>
            <a:lvl1pPr>
              <a:defRPr sz="2600">
                <a:solidFill>
                  <a:srgbClr val="0069AA"/>
                </a:solidFill>
              </a:defRPr>
            </a:lvl1pPr>
          </a:lstStyle>
          <a:p>
            <a:r>
              <a:rPr lang="en-US"/>
              <a:t>HTOL on PH6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9900" y="4343400"/>
            <a:ext cx="7681913" cy="1089025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r>
              <a:rPr lang="en-US"/>
              <a:t>Rajiv Somisetty</a:t>
            </a:r>
          </a:p>
          <a:p>
            <a:r>
              <a:rPr lang="en-US"/>
              <a:t>M/A-COM Tech Solutions</a:t>
            </a:r>
          </a:p>
        </p:txBody>
      </p:sp>
    </p:spTree>
    <p:extLst>
      <p:ext uri="{BB962C8B-B14F-4D97-AF65-F5344CB8AC3E}">
        <p14:creationId xmlns:p14="http://schemas.microsoft.com/office/powerpoint/2010/main" val="163383308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69AA"/>
              </a:solidFill>
            </a:endParaRPr>
          </a:p>
          <a:p>
            <a:r>
              <a:rPr lang="en-US">
                <a:solidFill>
                  <a:srgbClr val="0069AA"/>
                </a:solidFill>
              </a:rPr>
              <a:t> </a:t>
            </a:r>
            <a:fld id="{97B44E2F-C5B7-4D34-AE50-26CED2BA165E}" type="slidenum">
              <a:rPr lang="en-US" b="1">
                <a:solidFill>
                  <a:srgbClr val="0069AA"/>
                </a:solidFill>
              </a:rPr>
              <a:pPr/>
              <a:t>‹#›</a:t>
            </a:fld>
            <a:endParaRPr lang="en-US" b="1">
              <a:solidFill>
                <a:srgbClr val="0069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64861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69AA"/>
              </a:solidFill>
            </a:endParaRPr>
          </a:p>
          <a:p>
            <a:r>
              <a:rPr lang="en-US">
                <a:solidFill>
                  <a:srgbClr val="0069AA"/>
                </a:solidFill>
              </a:rPr>
              <a:t> </a:t>
            </a:r>
            <a:fld id="{2B9125D0-5884-4D1E-BF2C-89F60758B78B}" type="slidenum">
              <a:rPr lang="en-US" b="1">
                <a:solidFill>
                  <a:srgbClr val="0069AA"/>
                </a:solidFill>
              </a:rPr>
              <a:pPr/>
              <a:t>‹#›</a:t>
            </a:fld>
            <a:endParaRPr lang="en-US" b="1">
              <a:solidFill>
                <a:srgbClr val="0069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5420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9900" y="1004888"/>
            <a:ext cx="4038600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004888"/>
            <a:ext cx="4038600" cy="512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69AA"/>
              </a:solidFill>
            </a:endParaRPr>
          </a:p>
          <a:p>
            <a:r>
              <a:rPr lang="en-US">
                <a:solidFill>
                  <a:srgbClr val="0069AA"/>
                </a:solidFill>
              </a:rPr>
              <a:t> </a:t>
            </a:r>
            <a:fld id="{28A92307-75CA-492A-894B-9B0A6FA4E8FC}" type="slidenum">
              <a:rPr lang="en-US" b="1">
                <a:solidFill>
                  <a:srgbClr val="0069AA"/>
                </a:solidFill>
              </a:rPr>
              <a:pPr/>
              <a:t>‹#›</a:t>
            </a:fld>
            <a:endParaRPr lang="en-US" b="1">
              <a:solidFill>
                <a:srgbClr val="0069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8168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69AA"/>
              </a:solidFill>
            </a:endParaRPr>
          </a:p>
          <a:p>
            <a:r>
              <a:rPr lang="en-US">
                <a:solidFill>
                  <a:srgbClr val="0069AA"/>
                </a:solidFill>
              </a:rPr>
              <a:t> </a:t>
            </a:r>
            <a:fld id="{84E5A3E7-B59B-4786-B650-B66FC3679FED}" type="slidenum">
              <a:rPr lang="en-US" b="1">
                <a:solidFill>
                  <a:srgbClr val="0069AA"/>
                </a:solidFill>
              </a:rPr>
              <a:pPr/>
              <a:t>‹#›</a:t>
            </a:fld>
            <a:endParaRPr lang="en-US" b="1">
              <a:solidFill>
                <a:srgbClr val="0069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972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69AA"/>
              </a:solidFill>
            </a:endParaRPr>
          </a:p>
          <a:p>
            <a:r>
              <a:rPr lang="en-US">
                <a:solidFill>
                  <a:srgbClr val="0069AA"/>
                </a:solidFill>
              </a:rPr>
              <a:t> </a:t>
            </a:r>
            <a:fld id="{87C8897B-C93D-4773-90EB-99688BE8747A}" type="slidenum">
              <a:rPr lang="en-US" b="1">
                <a:solidFill>
                  <a:srgbClr val="0069AA"/>
                </a:solidFill>
              </a:rPr>
              <a:pPr/>
              <a:t>‹#›</a:t>
            </a:fld>
            <a:endParaRPr lang="en-US" b="1">
              <a:solidFill>
                <a:srgbClr val="0069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5323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69AA"/>
              </a:solidFill>
            </a:endParaRPr>
          </a:p>
          <a:p>
            <a:r>
              <a:rPr lang="en-US">
                <a:solidFill>
                  <a:srgbClr val="0069AA"/>
                </a:solidFill>
              </a:rPr>
              <a:t> </a:t>
            </a:r>
            <a:fld id="{582FF360-EB8A-4A78-941D-C99F81D1CD9D}" type="slidenum">
              <a:rPr lang="en-US" b="1">
                <a:solidFill>
                  <a:srgbClr val="0069AA"/>
                </a:solidFill>
              </a:rPr>
              <a:pPr/>
              <a:t>‹#›</a:t>
            </a:fld>
            <a:endParaRPr lang="en-US" b="1">
              <a:solidFill>
                <a:srgbClr val="0069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4176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69AA"/>
              </a:solidFill>
            </a:endParaRPr>
          </a:p>
          <a:p>
            <a:r>
              <a:rPr lang="en-US">
                <a:solidFill>
                  <a:srgbClr val="0069AA"/>
                </a:solidFill>
              </a:rPr>
              <a:t> </a:t>
            </a:r>
            <a:fld id="{95CFD671-2E4E-4C05-82C4-A7AAA8E56283}" type="slidenum">
              <a:rPr lang="en-US" b="1">
                <a:solidFill>
                  <a:srgbClr val="0069AA"/>
                </a:solidFill>
              </a:rPr>
              <a:pPr/>
              <a:t>‹#›</a:t>
            </a:fld>
            <a:endParaRPr lang="en-US" b="1">
              <a:solidFill>
                <a:srgbClr val="0069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89737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69AA"/>
              </a:solidFill>
            </a:endParaRPr>
          </a:p>
          <a:p>
            <a:r>
              <a:rPr lang="en-US">
                <a:solidFill>
                  <a:srgbClr val="0069AA"/>
                </a:solidFill>
              </a:rPr>
              <a:t> </a:t>
            </a:r>
            <a:fld id="{F811559F-62F7-4A02-87F7-8FC54B89F735}" type="slidenum">
              <a:rPr lang="en-US" b="1">
                <a:solidFill>
                  <a:srgbClr val="0069AA"/>
                </a:solidFill>
              </a:rPr>
              <a:pPr/>
              <a:t>‹#›</a:t>
            </a:fld>
            <a:endParaRPr lang="en-US" b="1">
              <a:solidFill>
                <a:srgbClr val="0069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08787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69AA"/>
              </a:solidFill>
            </a:endParaRPr>
          </a:p>
          <a:p>
            <a:r>
              <a:rPr lang="en-US">
                <a:solidFill>
                  <a:srgbClr val="0069AA"/>
                </a:solidFill>
              </a:rPr>
              <a:t> </a:t>
            </a:r>
            <a:fld id="{221A29E6-7040-4C56-A958-C1736928A044}" type="slidenum">
              <a:rPr lang="en-US" b="1">
                <a:solidFill>
                  <a:srgbClr val="0069AA"/>
                </a:solidFill>
              </a:rPr>
              <a:pPr/>
              <a:t>‹#›</a:t>
            </a:fld>
            <a:endParaRPr lang="en-US" b="1">
              <a:solidFill>
                <a:srgbClr val="0069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905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image" Target="../media/image6.jpeg"/><Relationship Id="rId5" Type="http://schemas.openxmlformats.org/officeDocument/2006/relationships/slideLayout" Target="../slideLayouts/slideLayout149.xml"/><Relationship Id="rId10" Type="http://schemas.openxmlformats.org/officeDocument/2006/relationships/theme" Target="../theme/theme1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 userDrawn="1"/>
        </p:nvSpPr>
        <p:spPr bwMode="auto">
          <a:xfrm>
            <a:off x="0" y="6280150"/>
            <a:ext cx="3048000" cy="577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9900" y="227013"/>
            <a:ext cx="65405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53000" y="6324600"/>
            <a:ext cx="347027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00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  <a:fld id="{A4F6528B-A032-4DC8-A4E9-05F6F035D33B}" type="slidenum">
              <a:rPr lang="en-US" b="1"/>
              <a:pPr>
                <a:defRPr/>
              </a:pPr>
              <a:t>‹#›</a:t>
            </a:fld>
            <a:endParaRPr lang="en-US" b="1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895350"/>
            <a:ext cx="8229600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463550" y="771525"/>
            <a:ext cx="8280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31" name="Picture 8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10450" y="25400"/>
            <a:ext cx="1447800" cy="850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865" r:id="rId12"/>
  </p:sldLayoutIdLst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58750" indent="-15875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85738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cs typeface="+mn-cs"/>
        </a:defRPr>
      </a:lvl2pPr>
      <a:lvl3pPr marL="530225" indent="-18256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cs typeface="+mn-cs"/>
        </a:defRPr>
      </a:lvl3pPr>
      <a:lvl4pPr marL="708025" indent="-17621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–"/>
        <a:defRPr sz="1000">
          <a:solidFill>
            <a:schemeClr val="tx1"/>
          </a:solidFill>
          <a:latin typeface="+mn-lt"/>
          <a:cs typeface="+mn-cs"/>
        </a:defRPr>
      </a:lvl4pPr>
      <a:lvl5pPr marL="885825" indent="-17621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5pPr>
      <a:lvl6pPr marL="13430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6pPr>
      <a:lvl7pPr marL="18002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7pPr>
      <a:lvl8pPr marL="22574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8pPr>
      <a:lvl9pPr marL="27146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 userDrawn="1"/>
        </p:nvSpPr>
        <p:spPr bwMode="auto">
          <a:xfrm>
            <a:off x="0" y="6280150"/>
            <a:ext cx="3048000" cy="577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9900" y="227013"/>
            <a:ext cx="65405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53000" y="6324600"/>
            <a:ext cx="347027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000"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A4F6528B-A032-4DC8-A4E9-05F6F035D33B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895350"/>
            <a:ext cx="8229600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463550" y="771525"/>
            <a:ext cx="8280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</p:txBody>
      </p:sp>
      <p:pic>
        <p:nvPicPr>
          <p:cNvPr id="1031" name="Picture 8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10450" y="25400"/>
            <a:ext cx="1447800" cy="850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4886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58750" indent="-15875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85738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cs typeface="+mn-cs"/>
        </a:defRPr>
      </a:lvl2pPr>
      <a:lvl3pPr marL="530225" indent="-18256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cs typeface="+mn-cs"/>
        </a:defRPr>
      </a:lvl3pPr>
      <a:lvl4pPr marL="708025" indent="-17621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–"/>
        <a:defRPr sz="1000">
          <a:solidFill>
            <a:schemeClr val="tx1"/>
          </a:solidFill>
          <a:latin typeface="+mn-lt"/>
          <a:cs typeface="+mn-cs"/>
        </a:defRPr>
      </a:lvl4pPr>
      <a:lvl5pPr marL="885825" indent="-17621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5pPr>
      <a:lvl6pPr marL="13430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6pPr>
      <a:lvl7pPr marL="18002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7pPr>
      <a:lvl8pPr marL="22574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8pPr>
      <a:lvl9pPr marL="27146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 userDrawn="1"/>
        </p:nvSpPr>
        <p:spPr bwMode="auto">
          <a:xfrm>
            <a:off x="0" y="6280150"/>
            <a:ext cx="3048000" cy="577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9900" y="227013"/>
            <a:ext cx="65405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53000" y="6324600"/>
            <a:ext cx="347027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000"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A4F6528B-A032-4DC8-A4E9-05F6F035D33B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895350"/>
            <a:ext cx="8229600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463550" y="771525"/>
            <a:ext cx="8280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</p:txBody>
      </p:sp>
      <p:pic>
        <p:nvPicPr>
          <p:cNvPr id="1031" name="Picture 8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10450" y="25400"/>
            <a:ext cx="1447800" cy="850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36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58750" indent="-15875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85738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cs typeface="+mn-cs"/>
        </a:defRPr>
      </a:lvl2pPr>
      <a:lvl3pPr marL="530225" indent="-18256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cs typeface="+mn-cs"/>
        </a:defRPr>
      </a:lvl3pPr>
      <a:lvl4pPr marL="708025" indent="-17621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–"/>
        <a:defRPr sz="1000">
          <a:solidFill>
            <a:schemeClr val="tx1"/>
          </a:solidFill>
          <a:latin typeface="+mn-lt"/>
          <a:cs typeface="+mn-cs"/>
        </a:defRPr>
      </a:lvl4pPr>
      <a:lvl5pPr marL="885825" indent="-17621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5pPr>
      <a:lvl6pPr marL="13430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6pPr>
      <a:lvl7pPr marL="18002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7pPr>
      <a:lvl8pPr marL="22574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8pPr>
      <a:lvl9pPr marL="27146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 userDrawn="1"/>
        </p:nvSpPr>
        <p:spPr bwMode="auto">
          <a:xfrm>
            <a:off x="0" y="6280150"/>
            <a:ext cx="3048000" cy="577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9900" y="227013"/>
            <a:ext cx="65405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53000" y="6324600"/>
            <a:ext cx="347027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000"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A4F6528B-A032-4DC8-A4E9-05F6F035D33B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895350"/>
            <a:ext cx="8229600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463550" y="771525"/>
            <a:ext cx="8280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</p:txBody>
      </p:sp>
      <p:pic>
        <p:nvPicPr>
          <p:cNvPr id="1031" name="Picture 8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10450" y="25400"/>
            <a:ext cx="1447800" cy="850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756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58750" indent="-15875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85738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cs typeface="+mn-cs"/>
        </a:defRPr>
      </a:lvl2pPr>
      <a:lvl3pPr marL="530225" indent="-18256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cs typeface="+mn-cs"/>
        </a:defRPr>
      </a:lvl3pPr>
      <a:lvl4pPr marL="708025" indent="-17621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–"/>
        <a:defRPr sz="1000">
          <a:solidFill>
            <a:schemeClr val="tx1"/>
          </a:solidFill>
          <a:latin typeface="+mn-lt"/>
          <a:cs typeface="+mn-cs"/>
        </a:defRPr>
      </a:lvl4pPr>
      <a:lvl5pPr marL="885825" indent="-17621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5pPr>
      <a:lvl6pPr marL="13430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6pPr>
      <a:lvl7pPr marL="18002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7pPr>
      <a:lvl8pPr marL="22574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8pPr>
      <a:lvl9pPr marL="27146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 userDrawn="1"/>
        </p:nvSpPr>
        <p:spPr bwMode="auto">
          <a:xfrm>
            <a:off x="0" y="6280150"/>
            <a:ext cx="3048000" cy="577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9900" y="227013"/>
            <a:ext cx="65405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53000" y="6324600"/>
            <a:ext cx="347027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000"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A4F6528B-A032-4DC8-A4E9-05F6F035D33B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895350"/>
            <a:ext cx="8229600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463550" y="771525"/>
            <a:ext cx="8280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</p:txBody>
      </p:sp>
      <p:pic>
        <p:nvPicPr>
          <p:cNvPr id="1031" name="Picture 8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10450" y="25400"/>
            <a:ext cx="1447800" cy="850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7858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58750" indent="-15875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85738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cs typeface="+mn-cs"/>
        </a:defRPr>
      </a:lvl2pPr>
      <a:lvl3pPr marL="530225" indent="-18256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cs typeface="+mn-cs"/>
        </a:defRPr>
      </a:lvl3pPr>
      <a:lvl4pPr marL="708025" indent="-17621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–"/>
        <a:defRPr sz="1000">
          <a:solidFill>
            <a:schemeClr val="tx1"/>
          </a:solidFill>
          <a:latin typeface="+mn-lt"/>
          <a:cs typeface="+mn-cs"/>
        </a:defRPr>
      </a:lvl4pPr>
      <a:lvl5pPr marL="885825" indent="-17621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5pPr>
      <a:lvl6pPr marL="13430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6pPr>
      <a:lvl7pPr marL="18002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7pPr>
      <a:lvl8pPr marL="22574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8pPr>
      <a:lvl9pPr marL="27146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3400"/>
            <a:ext cx="9144000" cy="2514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715" y="346569"/>
            <a:ext cx="1484623" cy="247437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 bwMode="auto">
          <a:xfrm>
            <a:off x="0" y="1147763"/>
            <a:ext cx="8774810" cy="0"/>
          </a:xfrm>
          <a:prstGeom prst="line">
            <a:avLst/>
          </a:prstGeom>
          <a:solidFill>
            <a:schemeClr val="accent2"/>
          </a:solidFill>
          <a:ln w="28575" cap="sq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12750" y="310896"/>
            <a:ext cx="6400800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55398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12751" y="1504951"/>
            <a:ext cx="8316912" cy="466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53996" name="Text Box 12"/>
          <p:cNvSpPr txBox="1">
            <a:spLocks noChangeArrowheads="1"/>
          </p:cNvSpPr>
          <p:nvPr userDrawn="1"/>
        </p:nvSpPr>
        <p:spPr bwMode="gray">
          <a:xfrm>
            <a:off x="412750" y="6557963"/>
            <a:ext cx="5600700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40" tIns="45720" rIns="91440" bIns="45720"/>
          <a:lstStyle/>
          <a:p>
            <a:pPr>
              <a:lnSpc>
                <a:spcPct val="90000"/>
              </a:lnSpc>
              <a:spcBef>
                <a:spcPts val="900"/>
              </a:spcBef>
              <a:buFontTx/>
              <a:buNone/>
            </a:pPr>
            <a:r>
              <a:rPr lang="en-US" sz="1000" dirty="0" smtClean="0">
                <a:solidFill>
                  <a:srgbClr val="00243E"/>
                </a:solidFill>
                <a:cs typeface="+mn-cs"/>
              </a:rPr>
              <a:t>Company Confidential</a:t>
            </a: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gray">
          <a:xfrm>
            <a:off x="7926388" y="6557963"/>
            <a:ext cx="8032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32004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defRPr sz="1000">
                <a:solidFill>
                  <a:schemeClr val="tx2"/>
                </a:solidFill>
              </a:defRPr>
            </a:lvl1pPr>
          </a:lstStyle>
          <a:p>
            <a:pPr>
              <a:buFontTx/>
              <a:buNone/>
              <a:defRPr/>
            </a:pPr>
            <a:fld id="{2C78AFB4-C6FC-46C2-866E-1D035D18C516}" type="slidenum">
              <a:rPr lang="en-US" sz="1200" smtClean="0">
                <a:solidFill>
                  <a:srgbClr val="00243E"/>
                </a:solidFill>
                <a:cs typeface="+mn-cs"/>
              </a:rPr>
              <a:pPr>
                <a:buFontTx/>
                <a:buNone/>
                <a:defRPr/>
              </a:pPr>
              <a:t>‹#›</a:t>
            </a:fld>
            <a:endParaRPr lang="en-US" dirty="0">
              <a:solidFill>
                <a:srgbClr val="00243E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89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</p:sldLayoutIdLst>
  <p:transition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 u="none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1" fontAlgn="base" hangingPunct="1">
        <a:lnSpc>
          <a:spcPct val="95000"/>
        </a:lnSpc>
        <a:spcBef>
          <a:spcPts val="1200"/>
        </a:spcBef>
        <a:spcAft>
          <a:spcPct val="0"/>
        </a:spcAft>
        <a:buClr>
          <a:schemeClr val="accent2"/>
        </a:buClr>
        <a:buFont typeface="Arial Black" panose="020B0A04020102020204" pitchFamily="34" charset="0"/>
        <a:buChar char="&gt;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1800">
          <a:solidFill>
            <a:schemeClr val="tx2"/>
          </a:solidFill>
          <a:latin typeface="+mn-lt"/>
        </a:defRPr>
      </a:lvl2pPr>
      <a:lvl3pPr marL="857250" indent="-228600" algn="l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1600">
          <a:solidFill>
            <a:schemeClr val="tx2"/>
          </a:solidFill>
          <a:latin typeface="+mn-lt"/>
        </a:defRPr>
      </a:lvl3pPr>
      <a:lvl4pPr marL="1143000" indent="-228600" algn="l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1600">
          <a:solidFill>
            <a:schemeClr val="tx2"/>
          </a:solidFill>
          <a:latin typeface="+mn-lt"/>
        </a:defRPr>
      </a:lvl4pPr>
      <a:lvl5pPr marL="1485900" indent="-228600" algn="l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1600">
          <a:solidFill>
            <a:schemeClr val="tx2"/>
          </a:solidFill>
          <a:latin typeface="+mn-lt"/>
        </a:defRPr>
      </a:lvl5pPr>
      <a:lvl6pPr marL="22288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6pPr>
      <a:lvl7pPr marL="26860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7pPr>
      <a:lvl8pPr marL="31432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8pPr>
      <a:lvl9pPr marL="36004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 userDrawn="1"/>
        </p:nvSpPr>
        <p:spPr bwMode="auto">
          <a:xfrm>
            <a:off x="0" y="6280150"/>
            <a:ext cx="3048000" cy="577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9900" y="227013"/>
            <a:ext cx="65405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53000" y="6324600"/>
            <a:ext cx="347027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000"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A4F6528B-A032-4DC8-A4E9-05F6F035D33B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895350"/>
            <a:ext cx="8229600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463550" y="771525"/>
            <a:ext cx="8280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</p:txBody>
      </p:sp>
      <p:pic>
        <p:nvPicPr>
          <p:cNvPr id="1031" name="Picture 8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10450" y="25400"/>
            <a:ext cx="1447800" cy="850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5103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58750" indent="-15875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85738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cs typeface="+mn-cs"/>
        </a:defRPr>
      </a:lvl2pPr>
      <a:lvl3pPr marL="530225" indent="-18256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cs typeface="+mn-cs"/>
        </a:defRPr>
      </a:lvl3pPr>
      <a:lvl4pPr marL="708025" indent="-17621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–"/>
        <a:defRPr sz="1000">
          <a:solidFill>
            <a:schemeClr val="tx1"/>
          </a:solidFill>
          <a:latin typeface="+mn-lt"/>
          <a:cs typeface="+mn-cs"/>
        </a:defRPr>
      </a:lvl4pPr>
      <a:lvl5pPr marL="885825" indent="-17621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5pPr>
      <a:lvl6pPr marL="13430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6pPr>
      <a:lvl7pPr marL="18002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7pPr>
      <a:lvl8pPr marL="22574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8pPr>
      <a:lvl9pPr marL="27146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 userDrawn="1"/>
        </p:nvSpPr>
        <p:spPr bwMode="auto">
          <a:xfrm>
            <a:off x="0" y="6280150"/>
            <a:ext cx="3048000" cy="577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9900" y="227013"/>
            <a:ext cx="65405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53000" y="6324600"/>
            <a:ext cx="347027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000"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A4F6528B-A032-4DC8-A4E9-05F6F035D33B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895350"/>
            <a:ext cx="8229600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463550" y="771525"/>
            <a:ext cx="8280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</p:txBody>
      </p:sp>
      <p:pic>
        <p:nvPicPr>
          <p:cNvPr id="1031" name="Picture 8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10450" y="25400"/>
            <a:ext cx="1447800" cy="850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21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58750" indent="-15875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85738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cs typeface="+mn-cs"/>
        </a:defRPr>
      </a:lvl2pPr>
      <a:lvl3pPr marL="530225" indent="-18256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cs typeface="+mn-cs"/>
        </a:defRPr>
      </a:lvl3pPr>
      <a:lvl4pPr marL="708025" indent="-17621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–"/>
        <a:defRPr sz="1000">
          <a:solidFill>
            <a:schemeClr val="tx1"/>
          </a:solidFill>
          <a:latin typeface="+mn-lt"/>
          <a:cs typeface="+mn-cs"/>
        </a:defRPr>
      </a:lvl4pPr>
      <a:lvl5pPr marL="885825" indent="-17621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5pPr>
      <a:lvl6pPr marL="13430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6pPr>
      <a:lvl7pPr marL="18002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7pPr>
      <a:lvl8pPr marL="22574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8pPr>
      <a:lvl9pPr marL="27146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 userDrawn="1"/>
        </p:nvSpPr>
        <p:spPr bwMode="auto">
          <a:xfrm>
            <a:off x="0" y="6280150"/>
            <a:ext cx="3048000" cy="577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9900" y="227013"/>
            <a:ext cx="65405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53000" y="6324600"/>
            <a:ext cx="347027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000"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A4F6528B-A032-4DC8-A4E9-05F6F035D33B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895350"/>
            <a:ext cx="8229600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463550" y="771525"/>
            <a:ext cx="8280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</p:txBody>
      </p:sp>
      <p:pic>
        <p:nvPicPr>
          <p:cNvPr id="1031" name="Picture 8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10450" y="25400"/>
            <a:ext cx="1447800" cy="850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34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58750" indent="-15875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85738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cs typeface="+mn-cs"/>
        </a:defRPr>
      </a:lvl2pPr>
      <a:lvl3pPr marL="530225" indent="-18256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cs typeface="+mn-cs"/>
        </a:defRPr>
      </a:lvl3pPr>
      <a:lvl4pPr marL="708025" indent="-17621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–"/>
        <a:defRPr sz="1000">
          <a:solidFill>
            <a:schemeClr val="tx1"/>
          </a:solidFill>
          <a:latin typeface="+mn-lt"/>
          <a:cs typeface="+mn-cs"/>
        </a:defRPr>
      </a:lvl4pPr>
      <a:lvl5pPr marL="885825" indent="-17621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5pPr>
      <a:lvl6pPr marL="13430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6pPr>
      <a:lvl7pPr marL="18002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7pPr>
      <a:lvl8pPr marL="22574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8pPr>
      <a:lvl9pPr marL="27146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 userDrawn="1"/>
        </p:nvSpPr>
        <p:spPr bwMode="auto">
          <a:xfrm>
            <a:off x="0" y="6280150"/>
            <a:ext cx="3048000" cy="577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9900" y="227013"/>
            <a:ext cx="65405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53000" y="6324600"/>
            <a:ext cx="347027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000"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A4F6528B-A032-4DC8-A4E9-05F6F035D33B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895350"/>
            <a:ext cx="8229600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463550" y="771525"/>
            <a:ext cx="8280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</p:txBody>
      </p:sp>
      <p:pic>
        <p:nvPicPr>
          <p:cNvPr id="1031" name="Picture 8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10450" y="25400"/>
            <a:ext cx="1447800" cy="850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242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58750" indent="-15875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85738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cs typeface="+mn-cs"/>
        </a:defRPr>
      </a:lvl2pPr>
      <a:lvl3pPr marL="530225" indent="-18256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cs typeface="+mn-cs"/>
        </a:defRPr>
      </a:lvl3pPr>
      <a:lvl4pPr marL="708025" indent="-17621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–"/>
        <a:defRPr sz="1000">
          <a:solidFill>
            <a:schemeClr val="tx1"/>
          </a:solidFill>
          <a:latin typeface="+mn-lt"/>
          <a:cs typeface="+mn-cs"/>
        </a:defRPr>
      </a:lvl4pPr>
      <a:lvl5pPr marL="885825" indent="-17621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5pPr>
      <a:lvl6pPr marL="13430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6pPr>
      <a:lvl7pPr marL="18002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7pPr>
      <a:lvl8pPr marL="22574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8pPr>
      <a:lvl9pPr marL="27146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 userDrawn="1"/>
        </p:nvSpPr>
        <p:spPr bwMode="auto">
          <a:xfrm>
            <a:off x="0" y="6280150"/>
            <a:ext cx="3048000" cy="577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9900" y="227013"/>
            <a:ext cx="65405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53000" y="6324600"/>
            <a:ext cx="347027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000"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A4F6528B-A032-4DC8-A4E9-05F6F035D33B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895350"/>
            <a:ext cx="8229600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463550" y="771525"/>
            <a:ext cx="8280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</p:txBody>
      </p:sp>
      <p:pic>
        <p:nvPicPr>
          <p:cNvPr id="1031" name="Picture 8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10450" y="25400"/>
            <a:ext cx="1447800" cy="850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7514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58750" indent="-15875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85738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cs typeface="+mn-cs"/>
        </a:defRPr>
      </a:lvl2pPr>
      <a:lvl3pPr marL="530225" indent="-18256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cs typeface="+mn-cs"/>
        </a:defRPr>
      </a:lvl3pPr>
      <a:lvl4pPr marL="708025" indent="-17621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–"/>
        <a:defRPr sz="1000">
          <a:solidFill>
            <a:schemeClr val="tx1"/>
          </a:solidFill>
          <a:latin typeface="+mn-lt"/>
          <a:cs typeface="+mn-cs"/>
        </a:defRPr>
      </a:lvl4pPr>
      <a:lvl5pPr marL="885825" indent="-17621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5pPr>
      <a:lvl6pPr marL="13430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6pPr>
      <a:lvl7pPr marL="18002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7pPr>
      <a:lvl8pPr marL="22574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8pPr>
      <a:lvl9pPr marL="27146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 userDrawn="1"/>
        </p:nvSpPr>
        <p:spPr bwMode="auto">
          <a:xfrm>
            <a:off x="0" y="6280150"/>
            <a:ext cx="3048000" cy="577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9900" y="227013"/>
            <a:ext cx="65405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53000" y="6324600"/>
            <a:ext cx="347027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000"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A4F6528B-A032-4DC8-A4E9-05F6F035D33B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895350"/>
            <a:ext cx="8229600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463550" y="771525"/>
            <a:ext cx="8280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</p:txBody>
      </p:sp>
      <p:pic>
        <p:nvPicPr>
          <p:cNvPr id="1031" name="Picture 8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10450" y="25400"/>
            <a:ext cx="1447800" cy="850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93263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58750" indent="-15875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85738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cs typeface="+mn-cs"/>
        </a:defRPr>
      </a:lvl2pPr>
      <a:lvl3pPr marL="530225" indent="-18256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cs typeface="+mn-cs"/>
        </a:defRPr>
      </a:lvl3pPr>
      <a:lvl4pPr marL="708025" indent="-17621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–"/>
        <a:defRPr sz="1000">
          <a:solidFill>
            <a:schemeClr val="tx1"/>
          </a:solidFill>
          <a:latin typeface="+mn-lt"/>
          <a:cs typeface="+mn-cs"/>
        </a:defRPr>
      </a:lvl4pPr>
      <a:lvl5pPr marL="885825" indent="-17621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5pPr>
      <a:lvl6pPr marL="13430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6pPr>
      <a:lvl7pPr marL="18002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7pPr>
      <a:lvl8pPr marL="22574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8pPr>
      <a:lvl9pPr marL="27146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 userDrawn="1"/>
        </p:nvSpPr>
        <p:spPr bwMode="auto">
          <a:xfrm>
            <a:off x="0" y="6280150"/>
            <a:ext cx="3048000" cy="577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9900" y="227013"/>
            <a:ext cx="65405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53000" y="6324600"/>
            <a:ext cx="347027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000"/>
            </a:lvl1pPr>
          </a:lstStyle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5480"/>
                </a:solidFill>
              </a:rPr>
              <a:t> </a:t>
            </a:r>
            <a:fld id="{A4F6528B-A032-4DC8-A4E9-05F6F035D33B}" type="slidenum">
              <a:rPr lang="en-US" b="1">
                <a:solidFill>
                  <a:srgbClr val="005480"/>
                </a:solidFill>
              </a:rPr>
              <a:pPr>
                <a:defRPr/>
              </a:pPr>
              <a:t>‹#›</a:t>
            </a:fld>
            <a:endParaRPr lang="en-US" b="1" dirty="0">
              <a:solidFill>
                <a:srgbClr val="00548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895350"/>
            <a:ext cx="8229600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463550" y="771525"/>
            <a:ext cx="8280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5480"/>
              </a:solidFill>
            </a:endParaRPr>
          </a:p>
        </p:txBody>
      </p:sp>
      <p:pic>
        <p:nvPicPr>
          <p:cNvPr id="1031" name="Picture 8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10450" y="25400"/>
            <a:ext cx="1447800" cy="850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3886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ts val="36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58750" indent="-15875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85738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cs typeface="+mn-cs"/>
        </a:defRPr>
      </a:lvl2pPr>
      <a:lvl3pPr marL="530225" indent="-18256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cs typeface="+mn-cs"/>
        </a:defRPr>
      </a:lvl3pPr>
      <a:lvl4pPr marL="708025" indent="-17621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–"/>
        <a:defRPr sz="1000">
          <a:solidFill>
            <a:schemeClr val="tx1"/>
          </a:solidFill>
          <a:latin typeface="+mn-lt"/>
          <a:cs typeface="+mn-cs"/>
        </a:defRPr>
      </a:lvl4pPr>
      <a:lvl5pPr marL="885825" indent="-17621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5pPr>
      <a:lvl6pPr marL="13430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6pPr>
      <a:lvl7pPr marL="18002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7pPr>
      <a:lvl8pPr marL="22574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8pPr>
      <a:lvl9pPr marL="27146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9900" y="384175"/>
            <a:ext cx="6540500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35750" y="6324600"/>
            <a:ext cx="178752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buFontTx/>
              <a:buNone/>
            </a:pPr>
            <a:endParaRPr lang="en-US" smtClean="0">
              <a:solidFill>
                <a:srgbClr val="0069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smtClean="0">
                <a:solidFill>
                  <a:srgbClr val="0069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fld id="{C43CA707-3390-4DA1-9362-77949B7DB531}" type="slidenum">
              <a:rPr lang="en-US" b="1" smtClean="0">
                <a:solidFill>
                  <a:srgbClr val="0069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buFontTx/>
                <a:buNone/>
              </a:pPr>
              <a:t>‹#›</a:t>
            </a:fld>
            <a:endParaRPr lang="en-US" b="1" smtClean="0">
              <a:solidFill>
                <a:srgbClr val="0069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1004888"/>
            <a:ext cx="82296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1029" name="Picture 17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5400"/>
            <a:ext cx="14478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23"/>
          <p:cNvSpPr>
            <a:spLocks noChangeArrowheads="1"/>
          </p:cNvSpPr>
          <p:nvPr userDrawn="1"/>
        </p:nvSpPr>
        <p:spPr bwMode="auto">
          <a:xfrm>
            <a:off x="3678238" y="6324600"/>
            <a:ext cx="1787525" cy="303213"/>
          </a:xfrm>
          <a:prstGeom prst="rect">
            <a:avLst/>
          </a:prstGeom>
          <a:noFill/>
          <a:ln>
            <a:noFill/>
          </a:ln>
          <a:extLst/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  <a:defRPr/>
            </a:pPr>
            <a:endParaRPr lang="en-US" sz="1000" smtClean="0">
              <a:solidFill>
                <a:srgbClr val="0069AA"/>
              </a:solidFill>
            </a:endParaRPr>
          </a:p>
          <a:p>
            <a:pPr algn="ctr">
              <a:buFontTx/>
              <a:buNone/>
              <a:defRPr/>
            </a:pPr>
            <a:r>
              <a:rPr lang="en-US" sz="1000" smtClean="0">
                <a:solidFill>
                  <a:srgbClr val="0069AA"/>
                </a:solidFill>
              </a:rPr>
              <a:t> </a:t>
            </a:r>
            <a:r>
              <a:rPr lang="en-US" sz="1000" b="1" smtClean="0">
                <a:solidFill>
                  <a:srgbClr val="0069AA"/>
                </a:solidFill>
              </a:rPr>
              <a:t>Company Confidential</a:t>
            </a:r>
          </a:p>
        </p:txBody>
      </p:sp>
      <p:sp>
        <p:nvSpPr>
          <p:cNvPr id="1031" name="Line 30"/>
          <p:cNvSpPr>
            <a:spLocks noChangeShapeType="1"/>
          </p:cNvSpPr>
          <p:nvPr userDrawn="1"/>
        </p:nvSpPr>
        <p:spPr bwMode="auto">
          <a:xfrm>
            <a:off x="-3175" y="914400"/>
            <a:ext cx="9150350" cy="0"/>
          </a:xfrm>
          <a:prstGeom prst="line">
            <a:avLst/>
          </a:prstGeom>
          <a:noFill/>
          <a:ln w="19050">
            <a:solidFill>
              <a:srgbClr val="0069AA"/>
            </a:solidFill>
            <a:round/>
            <a:headEnd/>
            <a:tailEnd/>
          </a:ln>
        </p:spPr>
        <p:txBody>
          <a:bodyPr/>
          <a:lstStyle/>
          <a:p>
            <a:pPr eaLnBrk="0" hangingPunct="0">
              <a:buFontTx/>
              <a:buNone/>
              <a:defRPr/>
            </a:pPr>
            <a:endParaRPr lang="en-US">
              <a:solidFill>
                <a:srgbClr val="0069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110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58750" indent="-1587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857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cs typeface="+mn-cs"/>
        </a:defRPr>
      </a:lvl2pPr>
      <a:lvl3pPr marL="530225" indent="-18256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3pPr>
      <a:lvl4pPr marL="708025" indent="-17621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–"/>
        <a:defRPr sz="1000">
          <a:solidFill>
            <a:schemeClr val="tx1"/>
          </a:solidFill>
          <a:latin typeface="+mn-lt"/>
          <a:cs typeface="+mn-cs"/>
        </a:defRPr>
      </a:lvl4pPr>
      <a:lvl5pPr marL="885825" indent="-176213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5pPr>
      <a:lvl6pPr marL="13430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6pPr>
      <a:lvl7pPr marL="18002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7pPr>
      <a:lvl8pPr marL="22574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8pPr>
      <a:lvl9pPr marL="2714625" indent="-176213" algn="l" rtl="0" fontAlgn="base">
        <a:lnSpc>
          <a:spcPct val="120000"/>
        </a:lnSpc>
        <a:spcBef>
          <a:spcPct val="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43.png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45.png"/><Relationship Id="rId5" Type="http://schemas.openxmlformats.org/officeDocument/2006/relationships/image" Target="../media/image53.emf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1" y="4905383"/>
            <a:ext cx="7945314" cy="1368425"/>
          </a:xfrm>
        </p:spPr>
        <p:txBody>
          <a:bodyPr/>
          <a:lstStyle/>
          <a:p>
            <a:r>
              <a:rPr lang="en-US" dirty="0" smtClean="0"/>
              <a:t>GaN on Silicon Thermal Network Models</a:t>
            </a:r>
            <a:br>
              <a:rPr lang="en-US" dirty="0" smtClean="0"/>
            </a:br>
            <a:r>
              <a:rPr lang="en-US" dirty="0" smtClean="0"/>
              <a:t>Aug 6</a:t>
            </a:r>
            <a:r>
              <a:rPr lang="en-US" baseline="30000" dirty="0" smtClean="0"/>
              <a:t>th</a:t>
            </a:r>
            <a:r>
              <a:rPr lang="en-US" dirty="0" smtClean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Gold Thermal Cell Model (specific heat capacity only)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71792" y="1311461"/>
            <a:ext cx="226696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“SDD” Model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831" t="36781" r="6751" b="29358"/>
          <a:stretch/>
        </p:blipFill>
        <p:spPr>
          <a:xfrm>
            <a:off x="35825" y="2031023"/>
            <a:ext cx="9084606" cy="22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9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75" y="1034654"/>
            <a:ext cx="6574532" cy="5527245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Gold </a:t>
            </a:r>
            <a:r>
              <a:rPr lang="en-GB" sz="2000" dirty="0"/>
              <a:t>Thermal Cell Model (fit versus NIST Data)</a:t>
            </a: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63467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err="1" smtClean="0"/>
              <a:t>AuSn</a:t>
            </a:r>
            <a:r>
              <a:rPr lang="en-GB" sz="2000" dirty="0" smtClean="0"/>
              <a:t> Solder Thermal Network Model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358" t="18536" r="7614" b="9894"/>
          <a:stretch/>
        </p:blipFill>
        <p:spPr>
          <a:xfrm>
            <a:off x="788622" y="3226849"/>
            <a:ext cx="7592037" cy="35653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184" t="28135" r="7247" b="26228"/>
          <a:stretch/>
        </p:blipFill>
        <p:spPr>
          <a:xfrm>
            <a:off x="788622" y="864066"/>
            <a:ext cx="7550092" cy="22734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25646" y="3355596"/>
            <a:ext cx="148309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Model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80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916" t="16347" r="13441" b="7030"/>
          <a:stretch/>
        </p:blipFill>
        <p:spPr>
          <a:xfrm>
            <a:off x="595619" y="1573111"/>
            <a:ext cx="8169934" cy="4827689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err="1" smtClean="0"/>
              <a:t>AuSn</a:t>
            </a:r>
            <a:r>
              <a:rPr lang="en-GB" sz="2000" dirty="0" smtClean="0"/>
              <a:t> Solder Thermal Cell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89419" y="1173001"/>
            <a:ext cx="226696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“SDD” Model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64983" y="1771357"/>
            <a:ext cx="367119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>
                <a:solidFill>
                  <a:srgbClr val="FF0000"/>
                </a:solidFill>
              </a:rPr>
              <a:t>f</a:t>
            </a:r>
            <a:r>
              <a:rPr lang="en-US" sz="2000" dirty="0" smtClean="0">
                <a:solidFill>
                  <a:srgbClr val="FF0000"/>
                </a:solidFill>
              </a:rPr>
              <a:t>ixed vs temp </a:t>
            </a:r>
            <a:r>
              <a:rPr lang="en-US" sz="2000" dirty="0" err="1" smtClean="0">
                <a:solidFill>
                  <a:srgbClr val="FF0000"/>
                </a:solidFill>
              </a:rPr>
              <a:t>Kth</a:t>
            </a:r>
            <a:r>
              <a:rPr lang="en-US" sz="2000" dirty="0" smtClean="0">
                <a:solidFill>
                  <a:srgbClr val="FF0000"/>
                </a:solidFill>
              </a:rPr>
              <a:t> = 57 W/m-</a:t>
            </a:r>
            <a:r>
              <a:rPr lang="en-US" sz="2000" baseline="30000" dirty="0" err="1" smtClean="0">
                <a:solidFill>
                  <a:srgbClr val="FF0000"/>
                </a:solidFill>
              </a:rPr>
              <a:t>o</a:t>
            </a:r>
            <a:r>
              <a:rPr lang="en-US" sz="2000" dirty="0" err="1" smtClean="0">
                <a:solidFill>
                  <a:srgbClr val="FF0000"/>
                </a:solidFill>
              </a:rPr>
              <a:t>K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89066" y="3087612"/>
            <a:ext cx="216277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>
                <a:solidFill>
                  <a:srgbClr val="FF0000"/>
                </a:solidFill>
              </a:rPr>
              <a:t>f</a:t>
            </a:r>
            <a:r>
              <a:rPr lang="en-US" sz="2000" dirty="0" smtClean="0">
                <a:solidFill>
                  <a:srgbClr val="FF0000"/>
                </a:solidFill>
              </a:rPr>
              <a:t>ixed vs temp </a:t>
            </a:r>
            <a:r>
              <a:rPr lang="en-US" sz="2000" dirty="0" err="1" smtClean="0">
                <a:solidFill>
                  <a:srgbClr val="FF0000"/>
                </a:solidFill>
              </a:rPr>
              <a:t>Cth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14" y="2752245"/>
            <a:ext cx="5377307" cy="4105755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P253 Package Thermal Network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174" t="29210" r="2905" b="24761"/>
          <a:stretch/>
        </p:blipFill>
        <p:spPr>
          <a:xfrm>
            <a:off x="1426129" y="889233"/>
            <a:ext cx="6367244" cy="18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0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5505" t="13989" r="30551" b="4337"/>
          <a:stretch/>
        </p:blipFill>
        <p:spPr>
          <a:xfrm>
            <a:off x="2734812" y="947956"/>
            <a:ext cx="4471333" cy="5861070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/>
              <a:t>P253 Package Thermal </a:t>
            </a:r>
            <a:r>
              <a:rPr lang="en-GB" sz="2000" dirty="0" smtClean="0"/>
              <a:t>Network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09832" y="981512"/>
            <a:ext cx="148309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Model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642532" y="1468073"/>
            <a:ext cx="1199626" cy="15519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643930" y="3021436"/>
            <a:ext cx="1199626" cy="15519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645328" y="4574799"/>
            <a:ext cx="1199626" cy="15519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9407" y="1951721"/>
            <a:ext cx="1039067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Copper</a:t>
            </a:r>
          </a:p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508</a:t>
            </a:r>
            <a:r>
              <a:rPr lang="en-US" sz="2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sz="2000" dirty="0" smtClean="0">
                <a:solidFill>
                  <a:srgbClr val="FF0000"/>
                </a:solidFill>
              </a:rPr>
              <a:t>m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2963" y="3461603"/>
            <a:ext cx="973343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Moly</a:t>
            </a:r>
          </a:p>
          <a:p>
            <a:pPr algn="ctr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508</a:t>
            </a:r>
            <a:r>
              <a:rPr lang="en-US" sz="2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sz="2000" dirty="0" smtClean="0">
                <a:solidFill>
                  <a:srgbClr val="FF0000"/>
                </a:solidFill>
              </a:rPr>
              <a:t>m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0805" y="5006715"/>
            <a:ext cx="1026243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Copper</a:t>
            </a:r>
          </a:p>
          <a:p>
            <a:pPr algn="ctr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508</a:t>
            </a:r>
            <a:r>
              <a:rPr lang="en-US" sz="2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sz="2000" dirty="0" smtClean="0">
                <a:solidFill>
                  <a:srgbClr val="FF0000"/>
                </a:solidFill>
              </a:rPr>
              <a:t>m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41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092" t="14760" r="11193" b="6933"/>
          <a:stretch/>
        </p:blipFill>
        <p:spPr>
          <a:xfrm>
            <a:off x="301150" y="1222231"/>
            <a:ext cx="8566981" cy="5318620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Copper </a:t>
            </a:r>
            <a:r>
              <a:rPr lang="en-GB" sz="2000" dirty="0"/>
              <a:t>Thermal </a:t>
            </a:r>
            <a:r>
              <a:rPr lang="en-GB" sz="2000" dirty="0" smtClean="0"/>
              <a:t>Cell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65509" y="1384183"/>
            <a:ext cx="226696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“SDD” Model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38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966" y="1704924"/>
            <a:ext cx="4346922" cy="36544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28" y="1705707"/>
            <a:ext cx="4345991" cy="3653698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Copper Thermal Cell Model (fit versus NIST Data)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8930" y="1161991"/>
            <a:ext cx="378982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Thermal Conductivity of Copper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22168" y="1161991"/>
            <a:ext cx="396134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Specific Heat Capacity of Copper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99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092" t="18536" r="2477" b="9389"/>
          <a:stretch/>
        </p:blipFill>
        <p:spPr>
          <a:xfrm>
            <a:off x="145474" y="1784293"/>
            <a:ext cx="8878334" cy="3987332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Moly </a:t>
            </a:r>
            <a:r>
              <a:rPr lang="en-GB" sz="2000" dirty="0"/>
              <a:t>Thermal </a:t>
            </a:r>
            <a:r>
              <a:rPr lang="en-GB" sz="2000" dirty="0" smtClean="0"/>
              <a:t>Cell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41091" y="1266738"/>
            <a:ext cx="226696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“SDD” Model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50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966" y="1704924"/>
            <a:ext cx="4346922" cy="36544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28" y="1704924"/>
            <a:ext cx="4346922" cy="3654481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Moly Thermal Cell Model (fit versus NIST Data)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8930" y="1161991"/>
            <a:ext cx="349005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Thermal Conductivity of Moly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22168" y="1161991"/>
            <a:ext cx="374653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Specific Heat Capacity of Moly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11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GaN on Silicon HEMT Thermal Simulation (in ADS)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1926" t="14159" r="35780" b="7535"/>
          <a:stretch/>
        </p:blipFill>
        <p:spPr>
          <a:xfrm>
            <a:off x="5612235" y="838899"/>
            <a:ext cx="3129093" cy="5987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558" y="1334357"/>
            <a:ext cx="4754503" cy="5433081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 bwMode="auto">
          <a:xfrm>
            <a:off x="4622334" y="2721241"/>
            <a:ext cx="998289" cy="696286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3723" y="934247"/>
            <a:ext cx="505959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12 x 173</a:t>
            </a:r>
            <a:r>
              <a:rPr lang="en-US" sz="2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sz="2000" dirty="0" smtClean="0">
                <a:solidFill>
                  <a:srgbClr val="FF0000"/>
                </a:solidFill>
              </a:rPr>
              <a:t>m GaN on Si HEMT (50</a:t>
            </a:r>
            <a:r>
              <a:rPr lang="en-US" sz="2000" dirty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sz="2000" dirty="0">
                <a:solidFill>
                  <a:srgbClr val="FF0000"/>
                </a:solidFill>
              </a:rPr>
              <a:t>m </a:t>
            </a:r>
            <a:r>
              <a:rPr lang="en-US" sz="2000" dirty="0" smtClean="0">
                <a:solidFill>
                  <a:srgbClr val="FF0000"/>
                </a:solidFill>
              </a:rPr>
              <a:t>thick)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34925" y="3574991"/>
            <a:ext cx="205376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52</a:t>
            </a:r>
            <a:r>
              <a:rPr lang="en-US" sz="2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sz="2000" dirty="0" smtClean="0">
                <a:solidFill>
                  <a:srgbClr val="FF0000"/>
                </a:solidFill>
              </a:rPr>
              <a:t>m G2G pitch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2172748" y="4404220"/>
            <a:ext cx="889233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2182535" y="4690844"/>
            <a:ext cx="889233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2583809" y="4061669"/>
            <a:ext cx="1398" cy="317384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2592198" y="4683853"/>
            <a:ext cx="1398" cy="317384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4674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GaN on Silicon HEMT Thermal Simulation (in ADS)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1926" t="14159" r="35780" b="7535"/>
          <a:stretch/>
        </p:blipFill>
        <p:spPr>
          <a:xfrm>
            <a:off x="5612235" y="838899"/>
            <a:ext cx="3129093" cy="59877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558" y="1334357"/>
            <a:ext cx="4754503" cy="5433081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 bwMode="auto">
          <a:xfrm>
            <a:off x="4622334" y="2721241"/>
            <a:ext cx="998289" cy="696286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3723" y="934247"/>
            <a:ext cx="505959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12 x 173</a:t>
            </a:r>
            <a:r>
              <a:rPr lang="en-US" sz="2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sz="2000" dirty="0" smtClean="0">
                <a:solidFill>
                  <a:srgbClr val="FF0000"/>
                </a:solidFill>
              </a:rPr>
              <a:t>m GaN on Si HEMT (50</a:t>
            </a:r>
            <a:r>
              <a:rPr lang="en-US" sz="2000" dirty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sz="2000" dirty="0">
                <a:solidFill>
                  <a:srgbClr val="FF0000"/>
                </a:solidFill>
              </a:rPr>
              <a:t>m </a:t>
            </a:r>
            <a:r>
              <a:rPr lang="en-US" sz="2000" dirty="0" smtClean="0">
                <a:solidFill>
                  <a:srgbClr val="FF0000"/>
                </a:solidFill>
              </a:rPr>
              <a:t>thick)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34925" y="3574991"/>
            <a:ext cx="205376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52</a:t>
            </a:r>
            <a:r>
              <a:rPr lang="en-US" sz="2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sz="2000" dirty="0" smtClean="0">
                <a:solidFill>
                  <a:srgbClr val="FF0000"/>
                </a:solidFill>
              </a:rPr>
              <a:t>m G2G pitch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2172748" y="4404220"/>
            <a:ext cx="889233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2182535" y="4690844"/>
            <a:ext cx="889233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flipH="1">
            <a:off x="2583809" y="4061669"/>
            <a:ext cx="1398" cy="317384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flipH="1">
            <a:off x="2592198" y="4683853"/>
            <a:ext cx="1398" cy="317384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7440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33746" y="2321116"/>
            <a:ext cx="2874373" cy="3199512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GaN on Silicon HEMT Thermal Simulation (in ADS)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444" t="21569" r="50086" b="12314"/>
          <a:stretch/>
        </p:blipFill>
        <p:spPr>
          <a:xfrm>
            <a:off x="394283" y="1837185"/>
            <a:ext cx="4613951" cy="360726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>
            <a:off x="3196206" y="2860647"/>
            <a:ext cx="4672667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2652319" y="3348607"/>
            <a:ext cx="4672667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2116821" y="3786233"/>
            <a:ext cx="4672667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919194" y="1589719"/>
            <a:ext cx="1983235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Simulation</a:t>
            </a:r>
          </a:p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25</a:t>
            </a:r>
            <a:r>
              <a:rPr lang="en-US" sz="2000" baseline="30000" dirty="0" smtClean="0">
                <a:solidFill>
                  <a:srgbClr val="FF0000"/>
                </a:solidFill>
              </a:rPr>
              <a:t>o</a:t>
            </a:r>
            <a:r>
              <a:rPr lang="en-US" sz="2000" dirty="0" smtClean="0">
                <a:solidFill>
                  <a:srgbClr val="FF0000"/>
                </a:solidFill>
              </a:rPr>
              <a:t>C Baseplate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9899" y="1048208"/>
            <a:ext cx="3474028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Micro Raman Measurements</a:t>
            </a:r>
          </a:p>
          <a:p>
            <a:pPr algn="ctr">
              <a:buFontTx/>
              <a:buNone/>
            </a:pPr>
            <a:r>
              <a:rPr lang="en-US" sz="2000" dirty="0">
                <a:solidFill>
                  <a:srgbClr val="FF0000"/>
                </a:solidFill>
              </a:rPr>
              <a:t>f</a:t>
            </a:r>
            <a:r>
              <a:rPr lang="en-US" sz="2000" dirty="0" smtClean="0">
                <a:solidFill>
                  <a:srgbClr val="FF0000"/>
                </a:solidFill>
              </a:rPr>
              <a:t>rom University of Bristol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1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GaN on Silicon HEMT Thermal Simulation (in ADS)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285" t="21569" r="1926" b="12314"/>
          <a:stretch/>
        </p:blipFill>
        <p:spPr>
          <a:xfrm>
            <a:off x="404565" y="1837185"/>
            <a:ext cx="4645723" cy="36072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124" y="2308076"/>
            <a:ext cx="2894088" cy="322559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>
            <a:off x="3196206" y="2718034"/>
            <a:ext cx="4672667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2660708" y="3273106"/>
            <a:ext cx="4672667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2125210" y="3761066"/>
            <a:ext cx="4672667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919194" y="1589719"/>
            <a:ext cx="2032929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Simulation</a:t>
            </a:r>
          </a:p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80</a:t>
            </a:r>
            <a:r>
              <a:rPr lang="en-US" sz="2000" baseline="30000" dirty="0" smtClean="0">
                <a:solidFill>
                  <a:srgbClr val="FF0000"/>
                </a:solidFill>
              </a:rPr>
              <a:t>o</a:t>
            </a:r>
            <a:r>
              <a:rPr lang="en-US" sz="2000" dirty="0" smtClean="0">
                <a:solidFill>
                  <a:srgbClr val="FF0000"/>
                </a:solidFill>
              </a:rPr>
              <a:t>C Baseplate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9899" y="1048208"/>
            <a:ext cx="3474028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Micro Raman Measurements</a:t>
            </a:r>
          </a:p>
          <a:p>
            <a:pPr algn="ctr">
              <a:buFontTx/>
              <a:buNone/>
            </a:pPr>
            <a:r>
              <a:rPr lang="en-US" sz="2000" dirty="0">
                <a:solidFill>
                  <a:srgbClr val="FF0000"/>
                </a:solidFill>
              </a:rPr>
              <a:t>f</a:t>
            </a:r>
            <a:r>
              <a:rPr lang="en-US" sz="2000" dirty="0" smtClean="0">
                <a:solidFill>
                  <a:srgbClr val="FF0000"/>
                </a:solidFill>
              </a:rPr>
              <a:t>rom University of Bristol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84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GaN on Silicon HEMT Thermal Simulation (in ADS)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9951" y="1304072"/>
            <a:ext cx="310104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Belfast Thermal Transient</a:t>
            </a:r>
          </a:p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Measurement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641" y="2541331"/>
            <a:ext cx="4404405" cy="28585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51" y="2231472"/>
            <a:ext cx="4344747" cy="31180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77235" y="1406138"/>
            <a:ext cx="3992055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Thermal Transient</a:t>
            </a:r>
          </a:p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Simulation (with AC360 Package)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28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4399" y="2943225"/>
            <a:ext cx="7149947" cy="640080"/>
          </a:xfrm>
        </p:spPr>
        <p:txBody>
          <a:bodyPr/>
          <a:lstStyle/>
          <a:p>
            <a:r>
              <a:rPr lang="en-AU" dirty="0" smtClean="0"/>
              <a:t>Gate </a:t>
            </a:r>
            <a:r>
              <a:rPr lang="en-AU" dirty="0"/>
              <a:t>resistance thermometry</a:t>
            </a:r>
            <a:br>
              <a:rPr lang="en-AU" dirty="0"/>
            </a:br>
            <a:r>
              <a:rPr lang="en-AU" dirty="0" smtClean="0"/>
              <a:t>WN057 0.45 µm </a:t>
            </a:r>
            <a:r>
              <a:rPr lang="en-AU" dirty="0" err="1" smtClean="0"/>
              <a:t>GaN</a:t>
            </a:r>
            <a:r>
              <a:rPr lang="en-AU" dirty="0" smtClean="0"/>
              <a:t>-Si</a:t>
            </a:r>
            <a:br>
              <a:rPr lang="en-AU" dirty="0" smtClean="0"/>
            </a:br>
            <a:r>
              <a:rPr lang="en-AU" dirty="0" smtClean="0"/>
              <a:t> 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21185" y="6282919"/>
            <a:ext cx="4572000" cy="415335"/>
          </a:xfrm>
        </p:spPr>
        <p:txBody>
          <a:bodyPr/>
          <a:lstStyle/>
          <a:p>
            <a:r>
              <a:rPr lang="en-AU" dirty="0" smtClean="0">
                <a:solidFill>
                  <a:schemeClr val="tx1"/>
                </a:solidFill>
              </a:rPr>
              <a:t>Contact: bryan.schwitter@macom.com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276526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6483" t="15521" r="21704" b="5664"/>
          <a:stretch/>
        </p:blipFill>
        <p:spPr>
          <a:xfrm>
            <a:off x="3101412" y="1798155"/>
            <a:ext cx="5866229" cy="452351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Transient GRT</a:t>
            </a:r>
            <a:br>
              <a:rPr lang="en-AU" dirty="0" smtClean="0"/>
            </a:br>
            <a:r>
              <a:rPr lang="en-AU" dirty="0" smtClean="0"/>
              <a:t>2x125 µm, T</a:t>
            </a:r>
            <a:r>
              <a:rPr lang="en-AU" baseline="-25000" dirty="0" smtClean="0"/>
              <a:t>a</a:t>
            </a:r>
            <a:r>
              <a:rPr lang="en-AU" dirty="0" smtClean="0"/>
              <a:t> = 25 °C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 bwMode="auto">
          <a:xfrm>
            <a:off x="4535694" y="1358793"/>
            <a:ext cx="3050930" cy="237138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  <a:buFontTx/>
              <a:buNone/>
            </a:pPr>
            <a:r>
              <a:rPr lang="en-US" dirty="0" smtClean="0">
                <a:solidFill>
                  <a:srgbClr val="00243E"/>
                </a:solidFill>
                <a:latin typeface="Arial"/>
                <a:cs typeface="+mn-cs"/>
              </a:rPr>
              <a:t>GaN on Si Thermal Model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/>
          <a:srcRect l="14924" r="4957" b="4714"/>
          <a:stretch/>
        </p:blipFill>
        <p:spPr>
          <a:xfrm>
            <a:off x="218606" y="2492748"/>
            <a:ext cx="2683399" cy="27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77672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923" t="15324" r="22308" b="5451"/>
          <a:stretch/>
        </p:blipFill>
        <p:spPr>
          <a:xfrm>
            <a:off x="3101413" y="1798155"/>
            <a:ext cx="5876986" cy="46335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Transient GRT</a:t>
            </a:r>
            <a:br>
              <a:rPr lang="en-AU" dirty="0" smtClean="0"/>
            </a:br>
            <a:r>
              <a:rPr lang="en-AU" dirty="0" smtClean="0"/>
              <a:t>8x125 </a:t>
            </a:r>
            <a:r>
              <a:rPr lang="en-AU" dirty="0" smtClean="0"/>
              <a:t>µm, T</a:t>
            </a:r>
            <a:r>
              <a:rPr lang="en-AU" baseline="-25000" dirty="0" smtClean="0"/>
              <a:t>a</a:t>
            </a:r>
            <a:r>
              <a:rPr lang="en-AU" dirty="0" smtClean="0"/>
              <a:t> = </a:t>
            </a:r>
            <a:r>
              <a:rPr lang="en-AU" dirty="0" smtClean="0"/>
              <a:t>85 </a:t>
            </a:r>
            <a:r>
              <a:rPr lang="en-AU" dirty="0" smtClean="0"/>
              <a:t>°C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 bwMode="auto">
          <a:xfrm>
            <a:off x="4535694" y="1358793"/>
            <a:ext cx="3050930" cy="237138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  <a:buFontTx/>
              <a:buNone/>
            </a:pPr>
            <a:r>
              <a:rPr lang="en-US" dirty="0" smtClean="0">
                <a:solidFill>
                  <a:srgbClr val="00243E"/>
                </a:solidFill>
                <a:latin typeface="Arial"/>
                <a:cs typeface="+mn-cs"/>
              </a:rPr>
              <a:t>GaN on Si Thermal 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307" t="4110"/>
          <a:stretch/>
        </p:blipFill>
        <p:spPr>
          <a:xfrm>
            <a:off x="150118" y="2470638"/>
            <a:ext cx="2922661" cy="295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52694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030" y="4204619"/>
            <a:ext cx="3113813" cy="245151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0323"/>
          <a:stretch/>
        </p:blipFill>
        <p:spPr>
          <a:xfrm>
            <a:off x="156924" y="4204619"/>
            <a:ext cx="3297249" cy="2414838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04946" y="1422031"/>
            <a:ext cx="3349227" cy="266783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4820" y="141931"/>
            <a:ext cx="6832876" cy="365760"/>
          </a:xfrm>
        </p:spPr>
        <p:txBody>
          <a:bodyPr/>
          <a:lstStyle/>
          <a:p>
            <a:r>
              <a:rPr lang="en-AU" dirty="0" smtClean="0"/>
              <a:t>Transient GRT</a:t>
            </a:r>
            <a:br>
              <a:rPr lang="en-AU" dirty="0" smtClean="0"/>
            </a:br>
            <a:r>
              <a:rPr lang="en-AU" dirty="0" smtClean="0"/>
              <a:t>2x125 µm, T</a:t>
            </a:r>
            <a:r>
              <a:rPr lang="en-AU" baseline="-25000" dirty="0" smtClean="0"/>
              <a:t>a</a:t>
            </a:r>
            <a:r>
              <a:rPr lang="en-AU" dirty="0" smtClean="0"/>
              <a:t> = 25 °C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 bwMode="auto">
          <a:xfrm>
            <a:off x="5522355" y="1262078"/>
            <a:ext cx="3050930" cy="237138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  <a:buFontTx/>
              <a:buNone/>
            </a:pPr>
            <a:r>
              <a:rPr lang="en-US" dirty="0" smtClean="0">
                <a:solidFill>
                  <a:srgbClr val="00243E"/>
                </a:solidFill>
                <a:latin typeface="Arial"/>
                <a:cs typeface="+mn-cs"/>
              </a:rPr>
              <a:t>GaN on Si Thermal 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861" y="1473092"/>
            <a:ext cx="3140190" cy="266783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/>
          <a:srcRect l="14924" r="4957" b="4714"/>
          <a:stretch/>
        </p:blipFill>
        <p:spPr>
          <a:xfrm>
            <a:off x="3427797" y="2938062"/>
            <a:ext cx="1869688" cy="189595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 bwMode="auto">
          <a:xfrm>
            <a:off x="3124719" y="1759885"/>
            <a:ext cx="2526323" cy="93961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  <a:buFontTx/>
              <a:buNone/>
            </a:pPr>
            <a:r>
              <a:rPr lang="en-AU" sz="1600" dirty="0" smtClean="0">
                <a:solidFill>
                  <a:srgbClr val="00243E"/>
                </a:solidFill>
                <a:latin typeface="Arial"/>
                <a:cs typeface="+mn-cs"/>
              </a:rPr>
              <a:t>Gate temperature vs. time and corresponding channel power dissipations</a:t>
            </a:r>
            <a:endParaRPr lang="en-GB" sz="1600" dirty="0" err="1" smtClean="0">
              <a:solidFill>
                <a:srgbClr val="00243E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254630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815" y="4130935"/>
            <a:ext cx="3066509" cy="23646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8836" y="1380647"/>
            <a:ext cx="3249924" cy="2596138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9726"/>
          <a:stretch/>
        </p:blipFill>
        <p:spPr>
          <a:xfrm>
            <a:off x="329649" y="4130935"/>
            <a:ext cx="3059111" cy="23396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4820" y="141931"/>
            <a:ext cx="6832876" cy="365760"/>
          </a:xfrm>
        </p:spPr>
        <p:txBody>
          <a:bodyPr/>
          <a:lstStyle/>
          <a:p>
            <a:r>
              <a:rPr lang="en-AU" dirty="0" smtClean="0"/>
              <a:t>Transient GRT</a:t>
            </a:r>
            <a:br>
              <a:rPr lang="en-AU" dirty="0" smtClean="0"/>
            </a:br>
            <a:r>
              <a:rPr lang="en-AU" dirty="0" smtClean="0"/>
              <a:t>8x125 µm, T</a:t>
            </a:r>
            <a:r>
              <a:rPr lang="en-AU" baseline="-25000" dirty="0" smtClean="0"/>
              <a:t>a</a:t>
            </a:r>
            <a:r>
              <a:rPr lang="en-AU" dirty="0" smtClean="0"/>
              <a:t> = </a:t>
            </a:r>
            <a:r>
              <a:rPr lang="en-AU" dirty="0"/>
              <a:t>8</a:t>
            </a:r>
            <a:r>
              <a:rPr lang="en-AU" dirty="0" smtClean="0"/>
              <a:t>5 °C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352" y="1547312"/>
            <a:ext cx="3131904" cy="24758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/>
          <p:cNvSpPr txBox="1"/>
          <p:nvPr/>
        </p:nvSpPr>
        <p:spPr bwMode="auto">
          <a:xfrm>
            <a:off x="5539941" y="1262078"/>
            <a:ext cx="3050930" cy="237138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  <a:buFontTx/>
              <a:buNone/>
            </a:pPr>
            <a:r>
              <a:rPr lang="en-US" dirty="0" smtClean="0">
                <a:solidFill>
                  <a:srgbClr val="00243E"/>
                </a:solidFill>
                <a:latin typeface="Arial"/>
                <a:cs typeface="+mn-cs"/>
              </a:rPr>
              <a:t>GaN on Si Thermal Model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3307" t="4110"/>
          <a:stretch/>
        </p:blipFill>
        <p:spPr>
          <a:xfrm>
            <a:off x="3401001" y="2864852"/>
            <a:ext cx="1991351" cy="20128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auto">
          <a:xfrm>
            <a:off x="3133514" y="1768677"/>
            <a:ext cx="2526323" cy="93961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  <a:buFontTx/>
              <a:buNone/>
            </a:pPr>
            <a:r>
              <a:rPr lang="en-AU" sz="1600" dirty="0" smtClean="0">
                <a:solidFill>
                  <a:srgbClr val="00243E"/>
                </a:solidFill>
                <a:latin typeface="Arial"/>
                <a:cs typeface="+mn-cs"/>
              </a:rPr>
              <a:t>Gate temperature vs. time and corresponding channel power dissipations</a:t>
            </a:r>
            <a:endParaRPr lang="en-GB" sz="1600" dirty="0" err="1" smtClean="0">
              <a:solidFill>
                <a:srgbClr val="00243E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1513858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GaN on Silicon HEMT Thermal Simulation (in ADS)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1926" t="14159" r="35780" b="7535"/>
          <a:stretch/>
        </p:blipFill>
        <p:spPr>
          <a:xfrm>
            <a:off x="5612235" y="838899"/>
            <a:ext cx="3129093" cy="59877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2592" y="1182543"/>
            <a:ext cx="4998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HEMT total dissipated power (Watts)</a:t>
            </a:r>
          </a:p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thermal-electrical analog is current (Amps)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flipV="1">
            <a:off x="4999839" y="1342240"/>
            <a:ext cx="989902" cy="96607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122734" y="2276113"/>
            <a:ext cx="50561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 smtClean="0">
                <a:solidFill>
                  <a:srgbClr val="FF0000"/>
                </a:solidFill>
              </a:rPr>
              <a:t>hermal resistance of GaN on Si (</a:t>
            </a:r>
            <a:r>
              <a:rPr lang="en-US" sz="2000" baseline="30000" dirty="0" err="1" smtClean="0">
                <a:solidFill>
                  <a:srgbClr val="FF0000"/>
                </a:solidFill>
              </a:rPr>
              <a:t>o</a:t>
            </a:r>
            <a:r>
              <a:rPr lang="en-US" sz="2000" dirty="0" err="1" smtClean="0">
                <a:solidFill>
                  <a:srgbClr val="FF0000"/>
                </a:solidFill>
              </a:rPr>
              <a:t>C</a:t>
            </a:r>
            <a:r>
              <a:rPr lang="en-US" sz="2000" dirty="0" smtClean="0">
                <a:solidFill>
                  <a:srgbClr val="FF0000"/>
                </a:solidFill>
              </a:rPr>
              <a:t>/Watt)</a:t>
            </a:r>
          </a:p>
          <a:p>
            <a:pPr algn="ctr">
              <a:buFontTx/>
              <a:buNone/>
            </a:pPr>
            <a:r>
              <a:rPr lang="en-US" sz="2000" dirty="0">
                <a:solidFill>
                  <a:srgbClr val="FF0000"/>
                </a:solidFill>
              </a:rPr>
              <a:t>d</a:t>
            </a:r>
            <a:r>
              <a:rPr lang="en-US" sz="2000" dirty="0" smtClean="0">
                <a:solidFill>
                  <a:srgbClr val="FF0000"/>
                </a:solidFill>
              </a:rPr>
              <a:t>ie 12x173</a:t>
            </a:r>
            <a:r>
              <a:rPr lang="en-US" sz="2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sz="2000" dirty="0" smtClean="0">
                <a:solidFill>
                  <a:srgbClr val="FF0000"/>
                </a:solidFill>
              </a:rPr>
              <a:t>m 50</a:t>
            </a:r>
            <a:r>
              <a:rPr lang="en-US" sz="2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sz="2000" dirty="0" smtClean="0">
                <a:solidFill>
                  <a:srgbClr val="FF0000"/>
                </a:solidFill>
              </a:rPr>
              <a:t>m thick</a:t>
            </a:r>
          </a:p>
          <a:p>
            <a:pPr algn="ctr">
              <a:buNone/>
            </a:pPr>
            <a:r>
              <a:rPr lang="en-US" sz="2000" dirty="0">
                <a:solidFill>
                  <a:srgbClr val="FF0000"/>
                </a:solidFill>
              </a:rPr>
              <a:t>thermal-electrical analog is </a:t>
            </a:r>
            <a:r>
              <a:rPr lang="en-US" sz="2000" dirty="0" smtClean="0">
                <a:solidFill>
                  <a:srgbClr val="FF0000"/>
                </a:solidFill>
              </a:rPr>
              <a:t>resistance (</a:t>
            </a:r>
            <a:r>
              <a:rPr lang="en-US" sz="2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W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  <a:endParaRPr lang="en-US" sz="2000" dirty="0">
              <a:solidFill>
                <a:srgbClr val="FF0000"/>
              </a:solidFill>
            </a:endParaRPr>
          </a:p>
          <a:p>
            <a:pPr algn="ctr">
              <a:buFontTx/>
              <a:buNone/>
            </a:pP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4723414" y="2785145"/>
            <a:ext cx="974110" cy="319107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45004" y="3656030"/>
            <a:ext cx="49119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 smtClean="0">
                <a:solidFill>
                  <a:srgbClr val="FF0000"/>
                </a:solidFill>
              </a:rPr>
              <a:t>hermal resistance of </a:t>
            </a:r>
            <a:r>
              <a:rPr lang="en-US" sz="2000" dirty="0" err="1" smtClean="0">
                <a:solidFill>
                  <a:srgbClr val="FF0000"/>
                </a:solidFill>
              </a:rPr>
              <a:t>AuSn</a:t>
            </a:r>
            <a:endParaRPr lang="en-US" sz="2000" dirty="0" smtClean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solder d</a:t>
            </a:r>
            <a:r>
              <a:rPr lang="en-US" sz="2000" dirty="0">
                <a:solidFill>
                  <a:srgbClr val="FF0000"/>
                </a:solidFill>
              </a:rPr>
              <a:t>ie attach (</a:t>
            </a:r>
            <a:r>
              <a:rPr lang="en-US" sz="2000" baseline="30000" dirty="0" err="1">
                <a:solidFill>
                  <a:srgbClr val="FF0000"/>
                </a:solidFill>
              </a:rPr>
              <a:t>o</a:t>
            </a:r>
            <a:r>
              <a:rPr lang="en-US" sz="2000" dirty="0" err="1">
                <a:solidFill>
                  <a:srgbClr val="FF0000"/>
                </a:solidFill>
              </a:rPr>
              <a:t>C</a:t>
            </a:r>
            <a:r>
              <a:rPr lang="en-US" sz="2000" dirty="0">
                <a:solidFill>
                  <a:srgbClr val="FF0000"/>
                </a:solidFill>
              </a:rPr>
              <a:t>/Watt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</a:p>
          <a:p>
            <a:pPr algn="ctr">
              <a:buNone/>
            </a:pPr>
            <a:r>
              <a:rPr lang="en-US" sz="2000" dirty="0">
                <a:solidFill>
                  <a:srgbClr val="FF0000"/>
                </a:solidFill>
              </a:rPr>
              <a:t>thermal-electrical analog is resistance (</a:t>
            </a:r>
            <a:r>
              <a:rPr lang="en-US" sz="2000" dirty="0">
                <a:solidFill>
                  <a:srgbClr val="FF0000"/>
                </a:solidFill>
                <a:latin typeface="Symbol" panose="05050102010706020507" pitchFamily="18" charset="2"/>
              </a:rPr>
              <a:t>W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21" name="Straight Connector 20"/>
          <p:cNvCxnSpPr/>
          <p:nvPr/>
        </p:nvCxnSpPr>
        <p:spPr bwMode="auto">
          <a:xfrm flipV="1">
            <a:off x="4429387" y="4158440"/>
            <a:ext cx="1300671" cy="36055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146402" y="4781554"/>
            <a:ext cx="49119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 smtClean="0">
                <a:solidFill>
                  <a:srgbClr val="FF0000"/>
                </a:solidFill>
              </a:rPr>
              <a:t>hermal resistance of P253</a:t>
            </a:r>
          </a:p>
          <a:p>
            <a:pPr algn="ctr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package 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baseline="30000" dirty="0" err="1">
                <a:solidFill>
                  <a:srgbClr val="FF0000"/>
                </a:solidFill>
              </a:rPr>
              <a:t>o</a:t>
            </a:r>
            <a:r>
              <a:rPr lang="en-US" sz="2000" dirty="0" err="1">
                <a:solidFill>
                  <a:srgbClr val="FF0000"/>
                </a:solidFill>
              </a:rPr>
              <a:t>C</a:t>
            </a:r>
            <a:r>
              <a:rPr lang="en-US" sz="2000" dirty="0">
                <a:solidFill>
                  <a:srgbClr val="FF0000"/>
                </a:solidFill>
              </a:rPr>
              <a:t>/Watt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</a:p>
          <a:p>
            <a:pPr algn="ctr">
              <a:buNone/>
            </a:pPr>
            <a:r>
              <a:rPr lang="en-US" sz="2000" dirty="0">
                <a:solidFill>
                  <a:srgbClr val="FF0000"/>
                </a:solidFill>
              </a:rPr>
              <a:t>thermal-electrical analog is resistance (</a:t>
            </a:r>
            <a:r>
              <a:rPr lang="en-US" sz="2000" dirty="0">
                <a:solidFill>
                  <a:srgbClr val="FF0000"/>
                </a:solidFill>
                <a:latin typeface="Symbol" panose="05050102010706020507" pitchFamily="18" charset="2"/>
              </a:rPr>
              <a:t>W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31" name="Straight Connector 30"/>
          <p:cNvCxnSpPr/>
          <p:nvPr/>
        </p:nvCxnSpPr>
        <p:spPr bwMode="auto">
          <a:xfrm flipV="1">
            <a:off x="4430785" y="5283964"/>
            <a:ext cx="1300671" cy="36055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200479" y="5984166"/>
            <a:ext cx="4900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>
                <a:solidFill>
                  <a:srgbClr val="FF0000"/>
                </a:solidFill>
              </a:rPr>
              <a:t>b</a:t>
            </a:r>
            <a:r>
              <a:rPr lang="en-US" sz="2000" dirty="0" smtClean="0">
                <a:solidFill>
                  <a:srgbClr val="FF0000"/>
                </a:solidFill>
              </a:rPr>
              <a:t>aseplate temperature (</a:t>
            </a:r>
            <a:r>
              <a:rPr lang="en-US" sz="2000" baseline="30000" dirty="0" err="1" smtClean="0">
                <a:solidFill>
                  <a:srgbClr val="FF0000"/>
                </a:solidFill>
              </a:rPr>
              <a:t>o</a:t>
            </a:r>
            <a:r>
              <a:rPr lang="en-US" sz="2000" dirty="0" err="1" smtClean="0">
                <a:solidFill>
                  <a:srgbClr val="FF0000"/>
                </a:solidFill>
              </a:rPr>
              <a:t>C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</a:p>
          <a:p>
            <a:pPr algn="ctr">
              <a:buNone/>
            </a:pPr>
            <a:r>
              <a:rPr lang="en-US" sz="2000" dirty="0">
                <a:solidFill>
                  <a:srgbClr val="FF0000"/>
                </a:solidFill>
              </a:rPr>
              <a:t>thermal-electrical analog is </a:t>
            </a:r>
            <a:r>
              <a:rPr lang="en-US" sz="2000" dirty="0" smtClean="0">
                <a:solidFill>
                  <a:srgbClr val="FF0000"/>
                </a:solidFill>
              </a:rPr>
              <a:t>voltage (volts)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 bwMode="auto">
          <a:xfrm flipV="1">
            <a:off x="4584641" y="6298308"/>
            <a:ext cx="1405100" cy="1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5110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GaN on Silicon HEMT Thermal Network Model Concept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610" t="13519" r="6521" b="6657"/>
          <a:stretch/>
        </p:blipFill>
        <p:spPr>
          <a:xfrm>
            <a:off x="10819" y="984738"/>
            <a:ext cx="9133182" cy="55655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44" y="1026682"/>
            <a:ext cx="3873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>
                <a:solidFill>
                  <a:srgbClr val="FF0000"/>
                </a:solidFill>
              </a:rPr>
              <a:t>m</a:t>
            </a:r>
            <a:r>
              <a:rPr lang="en-US" sz="2000" dirty="0" smtClean="0">
                <a:solidFill>
                  <a:srgbClr val="FF0000"/>
                </a:solidFill>
              </a:rPr>
              <a:t>ulti-finger heat spreader model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56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GaN on Silicon Thermal Network Model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8023" t="32586" r="7473" b="27619"/>
          <a:stretch/>
        </p:blipFill>
        <p:spPr>
          <a:xfrm>
            <a:off x="1300884" y="2254238"/>
            <a:ext cx="6601068" cy="213220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26719" y="1734277"/>
            <a:ext cx="148309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Model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60403" y="2254238"/>
            <a:ext cx="35461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length of channel heat source</a:t>
            </a:r>
          </a:p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0.4</a:t>
            </a:r>
            <a:r>
              <a:rPr lang="en-US" sz="2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sz="2000" dirty="0" smtClean="0">
                <a:solidFill>
                  <a:srgbClr val="FF0000"/>
                </a:solidFill>
              </a:rPr>
              <a:t>m for our GaN on Si</a:t>
            </a:r>
          </a:p>
          <a:p>
            <a:pPr algn="ctr"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technology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 flipH="1">
            <a:off x="3967994" y="2762069"/>
            <a:ext cx="1483354" cy="15730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5721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171" t="13115" r="53895" b="4390"/>
          <a:stretch/>
        </p:blipFill>
        <p:spPr>
          <a:xfrm>
            <a:off x="246185" y="861647"/>
            <a:ext cx="4268298" cy="5926015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GaN on Silicon Thermal Network Model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71792" y="1311461"/>
            <a:ext cx="226696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“SDD” Model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565" t="14052" r="23627" b="6359"/>
          <a:stretch/>
        </p:blipFill>
        <p:spPr>
          <a:xfrm>
            <a:off x="1995854" y="2013438"/>
            <a:ext cx="4848575" cy="478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9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325" t="18777" r="7476" b="9085"/>
          <a:stretch/>
        </p:blipFill>
        <p:spPr>
          <a:xfrm>
            <a:off x="394398" y="2382691"/>
            <a:ext cx="8313656" cy="44123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36" y="841812"/>
            <a:ext cx="7055187" cy="1466850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err="1" smtClean="0"/>
              <a:t>GaN</a:t>
            </a:r>
            <a:r>
              <a:rPr lang="en-GB" sz="2000" dirty="0" smtClean="0"/>
              <a:t> Thermal Cell Model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91909" y="2527864"/>
            <a:ext cx="226696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“SDD” Model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784" y="4786034"/>
            <a:ext cx="4955008" cy="75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7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6593" t="14053" r="11319" b="6723"/>
          <a:stretch/>
        </p:blipFill>
        <p:spPr>
          <a:xfrm>
            <a:off x="218114" y="906048"/>
            <a:ext cx="8755781" cy="5819392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Silicon Thermal Cell Model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92870" y="1286294"/>
            <a:ext cx="226696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ADS “SDD” Model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60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899" y="227013"/>
            <a:ext cx="8229484" cy="547687"/>
          </a:xfrm>
        </p:spPr>
        <p:txBody>
          <a:bodyPr/>
          <a:lstStyle/>
          <a:p>
            <a:pPr eaLnBrk="1" hangingPunct="1"/>
            <a:r>
              <a:rPr lang="en-GB" sz="2000" dirty="0" smtClean="0"/>
              <a:t>Silicon Thermal Cell Model (fit versus NIST Data)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97" y="1705707"/>
            <a:ext cx="4346922" cy="36544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66" y="1705707"/>
            <a:ext cx="4346922" cy="36544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8930" y="1161991"/>
            <a:ext cx="370646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Thermal Conductivity of Silicon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22168" y="1161991"/>
            <a:ext cx="387798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Specific Heat Capacity of Silicon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68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ycoElectronics_Light">
  <a:themeElements>
    <a:clrScheme name="TycoElectronics_Light 1">
      <a:dk1>
        <a:srgbClr val="005480"/>
      </a:dk1>
      <a:lt1>
        <a:srgbClr val="FFFFFF"/>
      </a:lt1>
      <a:dk2>
        <a:srgbClr val="005480"/>
      </a:dk2>
      <a:lt2>
        <a:srgbClr val="A2A2A2"/>
      </a:lt2>
      <a:accent1>
        <a:srgbClr val="98002E"/>
      </a:accent1>
      <a:accent2>
        <a:srgbClr val="F68933"/>
      </a:accent2>
      <a:accent3>
        <a:srgbClr val="FFFFFF"/>
      </a:accent3>
      <a:accent4>
        <a:srgbClr val="00466C"/>
      </a:accent4>
      <a:accent5>
        <a:srgbClr val="CAAAAD"/>
      </a:accent5>
      <a:accent6>
        <a:srgbClr val="DF7C2D"/>
      </a:accent6>
      <a:hlink>
        <a:srgbClr val="C1D72F"/>
      </a:hlink>
      <a:folHlink>
        <a:srgbClr val="78BDE8"/>
      </a:folHlink>
    </a:clrScheme>
    <a:fontScheme name="TycoElectronics_Ligh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ycoElectronics_Light 1">
        <a:dk1>
          <a:srgbClr val="005480"/>
        </a:dk1>
        <a:lt1>
          <a:srgbClr val="FFFFFF"/>
        </a:lt1>
        <a:dk2>
          <a:srgbClr val="005480"/>
        </a:dk2>
        <a:lt2>
          <a:srgbClr val="A2A2A2"/>
        </a:lt2>
        <a:accent1>
          <a:srgbClr val="98002E"/>
        </a:accent1>
        <a:accent2>
          <a:srgbClr val="F68933"/>
        </a:accent2>
        <a:accent3>
          <a:srgbClr val="FFFFFF"/>
        </a:accent3>
        <a:accent4>
          <a:srgbClr val="00466C"/>
        </a:accent4>
        <a:accent5>
          <a:srgbClr val="CAAAAD"/>
        </a:accent5>
        <a:accent6>
          <a:srgbClr val="DF7C2D"/>
        </a:accent6>
        <a:hlink>
          <a:srgbClr val="C1D72F"/>
        </a:hlink>
        <a:folHlink>
          <a:srgbClr val="78BDE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TycoElectronics_Light">
  <a:themeElements>
    <a:clrScheme name="TycoElectronics_Light 1">
      <a:dk1>
        <a:srgbClr val="005480"/>
      </a:dk1>
      <a:lt1>
        <a:srgbClr val="FFFFFF"/>
      </a:lt1>
      <a:dk2>
        <a:srgbClr val="005480"/>
      </a:dk2>
      <a:lt2>
        <a:srgbClr val="A2A2A2"/>
      </a:lt2>
      <a:accent1>
        <a:srgbClr val="98002E"/>
      </a:accent1>
      <a:accent2>
        <a:srgbClr val="F68933"/>
      </a:accent2>
      <a:accent3>
        <a:srgbClr val="FFFFFF"/>
      </a:accent3>
      <a:accent4>
        <a:srgbClr val="00466C"/>
      </a:accent4>
      <a:accent5>
        <a:srgbClr val="CAAAAD"/>
      </a:accent5>
      <a:accent6>
        <a:srgbClr val="DF7C2D"/>
      </a:accent6>
      <a:hlink>
        <a:srgbClr val="C1D72F"/>
      </a:hlink>
      <a:folHlink>
        <a:srgbClr val="78BDE8"/>
      </a:folHlink>
    </a:clrScheme>
    <a:fontScheme name="TycoElectronics_Ligh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ycoElectronics_Light 1">
        <a:dk1>
          <a:srgbClr val="005480"/>
        </a:dk1>
        <a:lt1>
          <a:srgbClr val="FFFFFF"/>
        </a:lt1>
        <a:dk2>
          <a:srgbClr val="005480"/>
        </a:dk2>
        <a:lt2>
          <a:srgbClr val="A2A2A2"/>
        </a:lt2>
        <a:accent1>
          <a:srgbClr val="98002E"/>
        </a:accent1>
        <a:accent2>
          <a:srgbClr val="F68933"/>
        </a:accent2>
        <a:accent3>
          <a:srgbClr val="FFFFFF"/>
        </a:accent3>
        <a:accent4>
          <a:srgbClr val="00466C"/>
        </a:accent4>
        <a:accent5>
          <a:srgbClr val="CAAAAD"/>
        </a:accent5>
        <a:accent6>
          <a:srgbClr val="DF7C2D"/>
        </a:accent6>
        <a:hlink>
          <a:srgbClr val="C1D72F"/>
        </a:hlink>
        <a:folHlink>
          <a:srgbClr val="78BDE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TycoElectronics_Light">
  <a:themeElements>
    <a:clrScheme name="TycoElectronics_Light 1">
      <a:dk1>
        <a:srgbClr val="005480"/>
      </a:dk1>
      <a:lt1>
        <a:srgbClr val="FFFFFF"/>
      </a:lt1>
      <a:dk2>
        <a:srgbClr val="005480"/>
      </a:dk2>
      <a:lt2>
        <a:srgbClr val="A2A2A2"/>
      </a:lt2>
      <a:accent1>
        <a:srgbClr val="98002E"/>
      </a:accent1>
      <a:accent2>
        <a:srgbClr val="F68933"/>
      </a:accent2>
      <a:accent3>
        <a:srgbClr val="FFFFFF"/>
      </a:accent3>
      <a:accent4>
        <a:srgbClr val="00466C"/>
      </a:accent4>
      <a:accent5>
        <a:srgbClr val="CAAAAD"/>
      </a:accent5>
      <a:accent6>
        <a:srgbClr val="DF7C2D"/>
      </a:accent6>
      <a:hlink>
        <a:srgbClr val="C1D72F"/>
      </a:hlink>
      <a:folHlink>
        <a:srgbClr val="78BDE8"/>
      </a:folHlink>
    </a:clrScheme>
    <a:fontScheme name="TycoElectronics_Ligh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ycoElectronics_Light 1">
        <a:dk1>
          <a:srgbClr val="005480"/>
        </a:dk1>
        <a:lt1>
          <a:srgbClr val="FFFFFF"/>
        </a:lt1>
        <a:dk2>
          <a:srgbClr val="005480"/>
        </a:dk2>
        <a:lt2>
          <a:srgbClr val="A2A2A2"/>
        </a:lt2>
        <a:accent1>
          <a:srgbClr val="98002E"/>
        </a:accent1>
        <a:accent2>
          <a:srgbClr val="F68933"/>
        </a:accent2>
        <a:accent3>
          <a:srgbClr val="FFFFFF"/>
        </a:accent3>
        <a:accent4>
          <a:srgbClr val="00466C"/>
        </a:accent4>
        <a:accent5>
          <a:srgbClr val="CAAAAD"/>
        </a:accent5>
        <a:accent6>
          <a:srgbClr val="DF7C2D"/>
        </a:accent6>
        <a:hlink>
          <a:srgbClr val="C1D72F"/>
        </a:hlink>
        <a:folHlink>
          <a:srgbClr val="78BDE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TycoElectronics_Light">
  <a:themeElements>
    <a:clrScheme name="TycoElectronics_Light 1">
      <a:dk1>
        <a:srgbClr val="005480"/>
      </a:dk1>
      <a:lt1>
        <a:srgbClr val="FFFFFF"/>
      </a:lt1>
      <a:dk2>
        <a:srgbClr val="005480"/>
      </a:dk2>
      <a:lt2>
        <a:srgbClr val="A2A2A2"/>
      </a:lt2>
      <a:accent1>
        <a:srgbClr val="98002E"/>
      </a:accent1>
      <a:accent2>
        <a:srgbClr val="F68933"/>
      </a:accent2>
      <a:accent3>
        <a:srgbClr val="FFFFFF"/>
      </a:accent3>
      <a:accent4>
        <a:srgbClr val="00466C"/>
      </a:accent4>
      <a:accent5>
        <a:srgbClr val="CAAAAD"/>
      </a:accent5>
      <a:accent6>
        <a:srgbClr val="DF7C2D"/>
      </a:accent6>
      <a:hlink>
        <a:srgbClr val="C1D72F"/>
      </a:hlink>
      <a:folHlink>
        <a:srgbClr val="78BDE8"/>
      </a:folHlink>
    </a:clrScheme>
    <a:fontScheme name="TycoElectronics_Ligh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ycoElectronics_Light 1">
        <a:dk1>
          <a:srgbClr val="005480"/>
        </a:dk1>
        <a:lt1>
          <a:srgbClr val="FFFFFF"/>
        </a:lt1>
        <a:dk2>
          <a:srgbClr val="005480"/>
        </a:dk2>
        <a:lt2>
          <a:srgbClr val="A2A2A2"/>
        </a:lt2>
        <a:accent1>
          <a:srgbClr val="98002E"/>
        </a:accent1>
        <a:accent2>
          <a:srgbClr val="F68933"/>
        </a:accent2>
        <a:accent3>
          <a:srgbClr val="FFFFFF"/>
        </a:accent3>
        <a:accent4>
          <a:srgbClr val="00466C"/>
        </a:accent4>
        <a:accent5>
          <a:srgbClr val="CAAAAD"/>
        </a:accent5>
        <a:accent6>
          <a:srgbClr val="DF7C2D"/>
        </a:accent6>
        <a:hlink>
          <a:srgbClr val="C1D72F"/>
        </a:hlink>
        <a:folHlink>
          <a:srgbClr val="78BDE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2_TycoElectronics_Light">
  <a:themeElements>
    <a:clrScheme name="TycoElectronics_Light 1">
      <a:dk1>
        <a:srgbClr val="005480"/>
      </a:dk1>
      <a:lt1>
        <a:srgbClr val="FFFFFF"/>
      </a:lt1>
      <a:dk2>
        <a:srgbClr val="005480"/>
      </a:dk2>
      <a:lt2>
        <a:srgbClr val="A2A2A2"/>
      </a:lt2>
      <a:accent1>
        <a:srgbClr val="98002E"/>
      </a:accent1>
      <a:accent2>
        <a:srgbClr val="F68933"/>
      </a:accent2>
      <a:accent3>
        <a:srgbClr val="FFFFFF"/>
      </a:accent3>
      <a:accent4>
        <a:srgbClr val="00466C"/>
      </a:accent4>
      <a:accent5>
        <a:srgbClr val="CAAAAD"/>
      </a:accent5>
      <a:accent6>
        <a:srgbClr val="DF7C2D"/>
      </a:accent6>
      <a:hlink>
        <a:srgbClr val="C1D72F"/>
      </a:hlink>
      <a:folHlink>
        <a:srgbClr val="78BDE8"/>
      </a:folHlink>
    </a:clrScheme>
    <a:fontScheme name="TycoElectronics_Ligh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ycoElectronics_Light 1">
        <a:dk1>
          <a:srgbClr val="005480"/>
        </a:dk1>
        <a:lt1>
          <a:srgbClr val="FFFFFF"/>
        </a:lt1>
        <a:dk2>
          <a:srgbClr val="005480"/>
        </a:dk2>
        <a:lt2>
          <a:srgbClr val="A2A2A2"/>
        </a:lt2>
        <a:accent1>
          <a:srgbClr val="98002E"/>
        </a:accent1>
        <a:accent2>
          <a:srgbClr val="F68933"/>
        </a:accent2>
        <a:accent3>
          <a:srgbClr val="FFFFFF"/>
        </a:accent3>
        <a:accent4>
          <a:srgbClr val="00466C"/>
        </a:accent4>
        <a:accent5>
          <a:srgbClr val="CAAAAD"/>
        </a:accent5>
        <a:accent6>
          <a:srgbClr val="DF7C2D"/>
        </a:accent6>
        <a:hlink>
          <a:srgbClr val="C1D72F"/>
        </a:hlink>
        <a:folHlink>
          <a:srgbClr val="78BDE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PPT-2010-Template_LightDark">
  <a:themeElements>
    <a:clrScheme name="MACOM">
      <a:dk1>
        <a:sysClr val="windowText" lastClr="000000"/>
      </a:dk1>
      <a:lt1>
        <a:sysClr val="window" lastClr="FFFFFF"/>
      </a:lt1>
      <a:dk2>
        <a:srgbClr val="00243E"/>
      </a:dk2>
      <a:lt2>
        <a:srgbClr val="FFFFFF"/>
      </a:lt2>
      <a:accent1>
        <a:srgbClr val="005A84"/>
      </a:accent1>
      <a:accent2>
        <a:srgbClr val="0083C2"/>
      </a:accent2>
      <a:accent3>
        <a:srgbClr val="00A5B6"/>
      </a:accent3>
      <a:accent4>
        <a:srgbClr val="6C953C"/>
      </a:accent4>
      <a:accent5>
        <a:srgbClr val="8DC73F"/>
      </a:accent5>
      <a:accent6>
        <a:srgbClr val="DADA56"/>
      </a:accent6>
      <a:hlink>
        <a:srgbClr val="0083C2"/>
      </a:hlink>
      <a:folHlink>
        <a:srgbClr val="77B800"/>
      </a:folHlink>
    </a:clrScheme>
    <a:fontScheme name="MACOM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2700" cap="sq" algn="ctr">
          <a:noFill/>
          <a:miter lim="800000"/>
          <a:headEnd/>
          <a:tailEnd/>
        </a:ln>
        <a:effectLst/>
      </a:spPr>
      <a:bodyPr wrap="square" lIns="0" rIns="0" rtlCol="0" anchor="ctr"/>
      <a:lstStyle>
        <a:defPPr algn="ctr">
          <a:spcBef>
            <a:spcPts val="600"/>
          </a:spcBef>
          <a:defRPr dirty="0" smtClean="0">
            <a:solidFill>
              <a:schemeClr val="bg1"/>
            </a:solidFill>
            <a:latin typeface="+mn-lt"/>
          </a:defRPr>
        </a:defPPr>
      </a:lstStyle>
    </a:spDef>
    <a:lnDef>
      <a:spPr bwMode="auto">
        <a:solidFill>
          <a:schemeClr val="accent2"/>
        </a:solidFill>
        <a:ln w="19050" cap="sq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square" rtlCol="0" anchor="ctr" anchorCtr="0">
        <a:noAutofit/>
      </a:bodyPr>
      <a:lstStyle>
        <a:defPPr>
          <a:spcBef>
            <a:spcPts val="900"/>
          </a:spcBef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1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ycoElectronics_Light">
  <a:themeElements>
    <a:clrScheme name="TycoElectronics_Light 1">
      <a:dk1>
        <a:srgbClr val="005480"/>
      </a:dk1>
      <a:lt1>
        <a:srgbClr val="FFFFFF"/>
      </a:lt1>
      <a:dk2>
        <a:srgbClr val="005480"/>
      </a:dk2>
      <a:lt2>
        <a:srgbClr val="A2A2A2"/>
      </a:lt2>
      <a:accent1>
        <a:srgbClr val="98002E"/>
      </a:accent1>
      <a:accent2>
        <a:srgbClr val="F68933"/>
      </a:accent2>
      <a:accent3>
        <a:srgbClr val="FFFFFF"/>
      </a:accent3>
      <a:accent4>
        <a:srgbClr val="00466C"/>
      </a:accent4>
      <a:accent5>
        <a:srgbClr val="CAAAAD"/>
      </a:accent5>
      <a:accent6>
        <a:srgbClr val="DF7C2D"/>
      </a:accent6>
      <a:hlink>
        <a:srgbClr val="C1D72F"/>
      </a:hlink>
      <a:folHlink>
        <a:srgbClr val="78BDE8"/>
      </a:folHlink>
    </a:clrScheme>
    <a:fontScheme name="TycoElectronics_Ligh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ycoElectronics_Light 1">
        <a:dk1>
          <a:srgbClr val="005480"/>
        </a:dk1>
        <a:lt1>
          <a:srgbClr val="FFFFFF"/>
        </a:lt1>
        <a:dk2>
          <a:srgbClr val="005480"/>
        </a:dk2>
        <a:lt2>
          <a:srgbClr val="A2A2A2"/>
        </a:lt2>
        <a:accent1>
          <a:srgbClr val="98002E"/>
        </a:accent1>
        <a:accent2>
          <a:srgbClr val="F68933"/>
        </a:accent2>
        <a:accent3>
          <a:srgbClr val="FFFFFF"/>
        </a:accent3>
        <a:accent4>
          <a:srgbClr val="00466C"/>
        </a:accent4>
        <a:accent5>
          <a:srgbClr val="CAAAAD"/>
        </a:accent5>
        <a:accent6>
          <a:srgbClr val="DF7C2D"/>
        </a:accent6>
        <a:hlink>
          <a:srgbClr val="C1D72F"/>
        </a:hlink>
        <a:folHlink>
          <a:srgbClr val="78BDE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TycoElectronics_Light">
  <a:themeElements>
    <a:clrScheme name="TycoElectronics_Light 1">
      <a:dk1>
        <a:srgbClr val="005480"/>
      </a:dk1>
      <a:lt1>
        <a:srgbClr val="FFFFFF"/>
      </a:lt1>
      <a:dk2>
        <a:srgbClr val="005480"/>
      </a:dk2>
      <a:lt2>
        <a:srgbClr val="A2A2A2"/>
      </a:lt2>
      <a:accent1>
        <a:srgbClr val="98002E"/>
      </a:accent1>
      <a:accent2>
        <a:srgbClr val="F68933"/>
      </a:accent2>
      <a:accent3>
        <a:srgbClr val="FFFFFF"/>
      </a:accent3>
      <a:accent4>
        <a:srgbClr val="00466C"/>
      </a:accent4>
      <a:accent5>
        <a:srgbClr val="CAAAAD"/>
      </a:accent5>
      <a:accent6>
        <a:srgbClr val="DF7C2D"/>
      </a:accent6>
      <a:hlink>
        <a:srgbClr val="C1D72F"/>
      </a:hlink>
      <a:folHlink>
        <a:srgbClr val="78BDE8"/>
      </a:folHlink>
    </a:clrScheme>
    <a:fontScheme name="TycoElectronics_Ligh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ycoElectronics_Light 1">
        <a:dk1>
          <a:srgbClr val="005480"/>
        </a:dk1>
        <a:lt1>
          <a:srgbClr val="FFFFFF"/>
        </a:lt1>
        <a:dk2>
          <a:srgbClr val="005480"/>
        </a:dk2>
        <a:lt2>
          <a:srgbClr val="A2A2A2"/>
        </a:lt2>
        <a:accent1>
          <a:srgbClr val="98002E"/>
        </a:accent1>
        <a:accent2>
          <a:srgbClr val="F68933"/>
        </a:accent2>
        <a:accent3>
          <a:srgbClr val="FFFFFF"/>
        </a:accent3>
        <a:accent4>
          <a:srgbClr val="00466C"/>
        </a:accent4>
        <a:accent5>
          <a:srgbClr val="CAAAAD"/>
        </a:accent5>
        <a:accent6>
          <a:srgbClr val="DF7C2D"/>
        </a:accent6>
        <a:hlink>
          <a:srgbClr val="C1D72F"/>
        </a:hlink>
        <a:folHlink>
          <a:srgbClr val="78BDE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TycoElectronics_Light">
  <a:themeElements>
    <a:clrScheme name="TycoElectronics_Light 1">
      <a:dk1>
        <a:srgbClr val="005480"/>
      </a:dk1>
      <a:lt1>
        <a:srgbClr val="FFFFFF"/>
      </a:lt1>
      <a:dk2>
        <a:srgbClr val="005480"/>
      </a:dk2>
      <a:lt2>
        <a:srgbClr val="A2A2A2"/>
      </a:lt2>
      <a:accent1>
        <a:srgbClr val="98002E"/>
      </a:accent1>
      <a:accent2>
        <a:srgbClr val="F68933"/>
      </a:accent2>
      <a:accent3>
        <a:srgbClr val="FFFFFF"/>
      </a:accent3>
      <a:accent4>
        <a:srgbClr val="00466C"/>
      </a:accent4>
      <a:accent5>
        <a:srgbClr val="CAAAAD"/>
      </a:accent5>
      <a:accent6>
        <a:srgbClr val="DF7C2D"/>
      </a:accent6>
      <a:hlink>
        <a:srgbClr val="C1D72F"/>
      </a:hlink>
      <a:folHlink>
        <a:srgbClr val="78BDE8"/>
      </a:folHlink>
    </a:clrScheme>
    <a:fontScheme name="TycoElectronics_Ligh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ycoElectronics_Light 1">
        <a:dk1>
          <a:srgbClr val="005480"/>
        </a:dk1>
        <a:lt1>
          <a:srgbClr val="FFFFFF"/>
        </a:lt1>
        <a:dk2>
          <a:srgbClr val="005480"/>
        </a:dk2>
        <a:lt2>
          <a:srgbClr val="A2A2A2"/>
        </a:lt2>
        <a:accent1>
          <a:srgbClr val="98002E"/>
        </a:accent1>
        <a:accent2>
          <a:srgbClr val="F68933"/>
        </a:accent2>
        <a:accent3>
          <a:srgbClr val="FFFFFF"/>
        </a:accent3>
        <a:accent4>
          <a:srgbClr val="00466C"/>
        </a:accent4>
        <a:accent5>
          <a:srgbClr val="CAAAAD"/>
        </a:accent5>
        <a:accent6>
          <a:srgbClr val="DF7C2D"/>
        </a:accent6>
        <a:hlink>
          <a:srgbClr val="C1D72F"/>
        </a:hlink>
        <a:folHlink>
          <a:srgbClr val="78BDE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TycoElectronics_Light">
  <a:themeElements>
    <a:clrScheme name="TycoElectronics_Light 1">
      <a:dk1>
        <a:srgbClr val="005480"/>
      </a:dk1>
      <a:lt1>
        <a:srgbClr val="FFFFFF"/>
      </a:lt1>
      <a:dk2>
        <a:srgbClr val="005480"/>
      </a:dk2>
      <a:lt2>
        <a:srgbClr val="A2A2A2"/>
      </a:lt2>
      <a:accent1>
        <a:srgbClr val="98002E"/>
      </a:accent1>
      <a:accent2>
        <a:srgbClr val="F68933"/>
      </a:accent2>
      <a:accent3>
        <a:srgbClr val="FFFFFF"/>
      </a:accent3>
      <a:accent4>
        <a:srgbClr val="00466C"/>
      </a:accent4>
      <a:accent5>
        <a:srgbClr val="CAAAAD"/>
      </a:accent5>
      <a:accent6>
        <a:srgbClr val="DF7C2D"/>
      </a:accent6>
      <a:hlink>
        <a:srgbClr val="C1D72F"/>
      </a:hlink>
      <a:folHlink>
        <a:srgbClr val="78BDE8"/>
      </a:folHlink>
    </a:clrScheme>
    <a:fontScheme name="TycoElectronics_Ligh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ycoElectronics_Light 1">
        <a:dk1>
          <a:srgbClr val="005480"/>
        </a:dk1>
        <a:lt1>
          <a:srgbClr val="FFFFFF"/>
        </a:lt1>
        <a:dk2>
          <a:srgbClr val="005480"/>
        </a:dk2>
        <a:lt2>
          <a:srgbClr val="A2A2A2"/>
        </a:lt2>
        <a:accent1>
          <a:srgbClr val="98002E"/>
        </a:accent1>
        <a:accent2>
          <a:srgbClr val="F68933"/>
        </a:accent2>
        <a:accent3>
          <a:srgbClr val="FFFFFF"/>
        </a:accent3>
        <a:accent4>
          <a:srgbClr val="00466C"/>
        </a:accent4>
        <a:accent5>
          <a:srgbClr val="CAAAAD"/>
        </a:accent5>
        <a:accent6>
          <a:srgbClr val="DF7C2D"/>
        </a:accent6>
        <a:hlink>
          <a:srgbClr val="C1D72F"/>
        </a:hlink>
        <a:folHlink>
          <a:srgbClr val="78BDE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TycoElectronics_Light">
  <a:themeElements>
    <a:clrScheme name="TycoElectronics_Light 1">
      <a:dk1>
        <a:srgbClr val="005480"/>
      </a:dk1>
      <a:lt1>
        <a:srgbClr val="FFFFFF"/>
      </a:lt1>
      <a:dk2>
        <a:srgbClr val="005480"/>
      </a:dk2>
      <a:lt2>
        <a:srgbClr val="A2A2A2"/>
      </a:lt2>
      <a:accent1>
        <a:srgbClr val="98002E"/>
      </a:accent1>
      <a:accent2>
        <a:srgbClr val="F68933"/>
      </a:accent2>
      <a:accent3>
        <a:srgbClr val="FFFFFF"/>
      </a:accent3>
      <a:accent4>
        <a:srgbClr val="00466C"/>
      </a:accent4>
      <a:accent5>
        <a:srgbClr val="CAAAAD"/>
      </a:accent5>
      <a:accent6>
        <a:srgbClr val="DF7C2D"/>
      </a:accent6>
      <a:hlink>
        <a:srgbClr val="C1D72F"/>
      </a:hlink>
      <a:folHlink>
        <a:srgbClr val="78BDE8"/>
      </a:folHlink>
    </a:clrScheme>
    <a:fontScheme name="TycoElectronics_Ligh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ycoElectronics_Light 1">
        <a:dk1>
          <a:srgbClr val="005480"/>
        </a:dk1>
        <a:lt1>
          <a:srgbClr val="FFFFFF"/>
        </a:lt1>
        <a:dk2>
          <a:srgbClr val="005480"/>
        </a:dk2>
        <a:lt2>
          <a:srgbClr val="A2A2A2"/>
        </a:lt2>
        <a:accent1>
          <a:srgbClr val="98002E"/>
        </a:accent1>
        <a:accent2>
          <a:srgbClr val="F68933"/>
        </a:accent2>
        <a:accent3>
          <a:srgbClr val="FFFFFF"/>
        </a:accent3>
        <a:accent4>
          <a:srgbClr val="00466C"/>
        </a:accent4>
        <a:accent5>
          <a:srgbClr val="CAAAAD"/>
        </a:accent5>
        <a:accent6>
          <a:srgbClr val="DF7C2D"/>
        </a:accent6>
        <a:hlink>
          <a:srgbClr val="C1D72F"/>
        </a:hlink>
        <a:folHlink>
          <a:srgbClr val="78BDE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TycoElectronics_Light">
  <a:themeElements>
    <a:clrScheme name="TycoElectronics_Light 1">
      <a:dk1>
        <a:srgbClr val="005480"/>
      </a:dk1>
      <a:lt1>
        <a:srgbClr val="FFFFFF"/>
      </a:lt1>
      <a:dk2>
        <a:srgbClr val="005480"/>
      </a:dk2>
      <a:lt2>
        <a:srgbClr val="A2A2A2"/>
      </a:lt2>
      <a:accent1>
        <a:srgbClr val="98002E"/>
      </a:accent1>
      <a:accent2>
        <a:srgbClr val="F68933"/>
      </a:accent2>
      <a:accent3>
        <a:srgbClr val="FFFFFF"/>
      </a:accent3>
      <a:accent4>
        <a:srgbClr val="00466C"/>
      </a:accent4>
      <a:accent5>
        <a:srgbClr val="CAAAAD"/>
      </a:accent5>
      <a:accent6>
        <a:srgbClr val="DF7C2D"/>
      </a:accent6>
      <a:hlink>
        <a:srgbClr val="C1D72F"/>
      </a:hlink>
      <a:folHlink>
        <a:srgbClr val="78BDE8"/>
      </a:folHlink>
    </a:clrScheme>
    <a:fontScheme name="TycoElectronics_Ligh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ycoElectronics_Light 1">
        <a:dk1>
          <a:srgbClr val="005480"/>
        </a:dk1>
        <a:lt1>
          <a:srgbClr val="FFFFFF"/>
        </a:lt1>
        <a:dk2>
          <a:srgbClr val="005480"/>
        </a:dk2>
        <a:lt2>
          <a:srgbClr val="A2A2A2"/>
        </a:lt2>
        <a:accent1>
          <a:srgbClr val="98002E"/>
        </a:accent1>
        <a:accent2>
          <a:srgbClr val="F68933"/>
        </a:accent2>
        <a:accent3>
          <a:srgbClr val="FFFFFF"/>
        </a:accent3>
        <a:accent4>
          <a:srgbClr val="00466C"/>
        </a:accent4>
        <a:accent5>
          <a:srgbClr val="CAAAAD"/>
        </a:accent5>
        <a:accent6>
          <a:srgbClr val="DF7C2D"/>
        </a:accent6>
        <a:hlink>
          <a:srgbClr val="C1D72F"/>
        </a:hlink>
        <a:folHlink>
          <a:srgbClr val="78BDE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TycoElectronics_Light">
  <a:themeElements>
    <a:clrScheme name="TycoElectronics_Light 1">
      <a:dk1>
        <a:srgbClr val="005480"/>
      </a:dk1>
      <a:lt1>
        <a:srgbClr val="FFFFFF"/>
      </a:lt1>
      <a:dk2>
        <a:srgbClr val="005480"/>
      </a:dk2>
      <a:lt2>
        <a:srgbClr val="A2A2A2"/>
      </a:lt2>
      <a:accent1>
        <a:srgbClr val="98002E"/>
      </a:accent1>
      <a:accent2>
        <a:srgbClr val="F68933"/>
      </a:accent2>
      <a:accent3>
        <a:srgbClr val="FFFFFF"/>
      </a:accent3>
      <a:accent4>
        <a:srgbClr val="00466C"/>
      </a:accent4>
      <a:accent5>
        <a:srgbClr val="CAAAAD"/>
      </a:accent5>
      <a:accent6>
        <a:srgbClr val="DF7C2D"/>
      </a:accent6>
      <a:hlink>
        <a:srgbClr val="C1D72F"/>
      </a:hlink>
      <a:folHlink>
        <a:srgbClr val="78BDE8"/>
      </a:folHlink>
    </a:clrScheme>
    <a:fontScheme name="TycoElectronics_Ligh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ycoElectronics_Light 1">
        <a:dk1>
          <a:srgbClr val="005480"/>
        </a:dk1>
        <a:lt1>
          <a:srgbClr val="FFFFFF"/>
        </a:lt1>
        <a:dk2>
          <a:srgbClr val="005480"/>
        </a:dk2>
        <a:lt2>
          <a:srgbClr val="A2A2A2"/>
        </a:lt2>
        <a:accent1>
          <a:srgbClr val="98002E"/>
        </a:accent1>
        <a:accent2>
          <a:srgbClr val="F68933"/>
        </a:accent2>
        <a:accent3>
          <a:srgbClr val="FFFFFF"/>
        </a:accent3>
        <a:accent4>
          <a:srgbClr val="00466C"/>
        </a:accent4>
        <a:accent5>
          <a:srgbClr val="CAAAAD"/>
        </a:accent5>
        <a:accent6>
          <a:srgbClr val="DF7C2D"/>
        </a:accent6>
        <a:hlink>
          <a:srgbClr val="C1D72F"/>
        </a:hlink>
        <a:folHlink>
          <a:srgbClr val="78BDE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TycoElectronics_Light">
  <a:themeElements>
    <a:clrScheme name="TycoElectronics_Light 5">
      <a:dk1>
        <a:srgbClr val="0069AA"/>
      </a:dk1>
      <a:lt1>
        <a:srgbClr val="FFFFFF"/>
      </a:lt1>
      <a:dk2>
        <a:srgbClr val="0069AA"/>
      </a:dk2>
      <a:lt2>
        <a:srgbClr val="A2A2A2"/>
      </a:lt2>
      <a:accent1>
        <a:srgbClr val="A8CDD7"/>
      </a:accent1>
      <a:accent2>
        <a:srgbClr val="B0CCB0"/>
      </a:accent2>
      <a:accent3>
        <a:srgbClr val="FFFFFF"/>
      </a:accent3>
      <a:accent4>
        <a:srgbClr val="005991"/>
      </a:accent4>
      <a:accent5>
        <a:srgbClr val="D1E3E8"/>
      </a:accent5>
      <a:accent6>
        <a:srgbClr val="9FB99F"/>
      </a:accent6>
      <a:hlink>
        <a:srgbClr val="D7BA2B"/>
      </a:hlink>
      <a:folHlink>
        <a:srgbClr val="A9A0BE"/>
      </a:folHlink>
    </a:clrScheme>
    <a:fontScheme name="TycoElectronics_Ligh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71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ycoElectronics_Light 1">
        <a:dk1>
          <a:srgbClr val="005480"/>
        </a:dk1>
        <a:lt1>
          <a:srgbClr val="FFFFFF"/>
        </a:lt1>
        <a:dk2>
          <a:srgbClr val="005480"/>
        </a:dk2>
        <a:lt2>
          <a:srgbClr val="A2A2A2"/>
        </a:lt2>
        <a:accent1>
          <a:srgbClr val="98002E"/>
        </a:accent1>
        <a:accent2>
          <a:srgbClr val="F68933"/>
        </a:accent2>
        <a:accent3>
          <a:srgbClr val="FFFFFF"/>
        </a:accent3>
        <a:accent4>
          <a:srgbClr val="00466C"/>
        </a:accent4>
        <a:accent5>
          <a:srgbClr val="CAAAAD"/>
        </a:accent5>
        <a:accent6>
          <a:srgbClr val="DF7C2D"/>
        </a:accent6>
        <a:hlink>
          <a:srgbClr val="C1D72F"/>
        </a:hlink>
        <a:folHlink>
          <a:srgbClr val="78BDE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ycoElectronics_Light 2">
        <a:dk1>
          <a:srgbClr val="005480"/>
        </a:dk1>
        <a:lt1>
          <a:srgbClr val="FFFFFF"/>
        </a:lt1>
        <a:dk2>
          <a:srgbClr val="005480"/>
        </a:dk2>
        <a:lt2>
          <a:srgbClr val="A2A2A2"/>
        </a:lt2>
        <a:accent1>
          <a:srgbClr val="A8CDD7"/>
        </a:accent1>
        <a:accent2>
          <a:srgbClr val="C0BEAF"/>
        </a:accent2>
        <a:accent3>
          <a:srgbClr val="FFFFFF"/>
        </a:accent3>
        <a:accent4>
          <a:srgbClr val="00466C"/>
        </a:accent4>
        <a:accent5>
          <a:srgbClr val="D1E3E8"/>
        </a:accent5>
        <a:accent6>
          <a:srgbClr val="AEAC9E"/>
        </a:accent6>
        <a:hlink>
          <a:srgbClr val="CEC597"/>
        </a:hlink>
        <a:folHlink>
          <a:srgbClr val="A9A0B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ycoElectronics_Light 3">
        <a:dk1>
          <a:srgbClr val="005480"/>
        </a:dk1>
        <a:lt1>
          <a:srgbClr val="FFFFFF"/>
        </a:lt1>
        <a:dk2>
          <a:srgbClr val="005480"/>
        </a:dk2>
        <a:lt2>
          <a:srgbClr val="A2A2A2"/>
        </a:lt2>
        <a:accent1>
          <a:srgbClr val="A8CDD7"/>
        </a:accent1>
        <a:accent2>
          <a:srgbClr val="B0CCB0"/>
        </a:accent2>
        <a:accent3>
          <a:srgbClr val="FFFFFF"/>
        </a:accent3>
        <a:accent4>
          <a:srgbClr val="00466C"/>
        </a:accent4>
        <a:accent5>
          <a:srgbClr val="D1E3E8"/>
        </a:accent5>
        <a:accent6>
          <a:srgbClr val="9FB99F"/>
        </a:accent6>
        <a:hlink>
          <a:srgbClr val="CEC597"/>
        </a:hlink>
        <a:folHlink>
          <a:srgbClr val="A9A0B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ycoElectronics_Light 4">
        <a:dk1>
          <a:srgbClr val="005480"/>
        </a:dk1>
        <a:lt1>
          <a:srgbClr val="FFFFFF"/>
        </a:lt1>
        <a:dk2>
          <a:srgbClr val="005480"/>
        </a:dk2>
        <a:lt2>
          <a:srgbClr val="A2A2A2"/>
        </a:lt2>
        <a:accent1>
          <a:srgbClr val="A8CDD7"/>
        </a:accent1>
        <a:accent2>
          <a:srgbClr val="B0CCB0"/>
        </a:accent2>
        <a:accent3>
          <a:srgbClr val="FFFFFF"/>
        </a:accent3>
        <a:accent4>
          <a:srgbClr val="00466C"/>
        </a:accent4>
        <a:accent5>
          <a:srgbClr val="D1E3E8"/>
        </a:accent5>
        <a:accent6>
          <a:srgbClr val="9FB99F"/>
        </a:accent6>
        <a:hlink>
          <a:srgbClr val="D7BA2B"/>
        </a:hlink>
        <a:folHlink>
          <a:srgbClr val="A9A0B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ycoElectronics_Light 5">
        <a:dk1>
          <a:srgbClr val="0069AA"/>
        </a:dk1>
        <a:lt1>
          <a:srgbClr val="FFFFFF"/>
        </a:lt1>
        <a:dk2>
          <a:srgbClr val="0069AA"/>
        </a:dk2>
        <a:lt2>
          <a:srgbClr val="A2A2A2"/>
        </a:lt2>
        <a:accent1>
          <a:srgbClr val="A8CDD7"/>
        </a:accent1>
        <a:accent2>
          <a:srgbClr val="B0CCB0"/>
        </a:accent2>
        <a:accent3>
          <a:srgbClr val="FFFFFF"/>
        </a:accent3>
        <a:accent4>
          <a:srgbClr val="005991"/>
        </a:accent4>
        <a:accent5>
          <a:srgbClr val="D1E3E8"/>
        </a:accent5>
        <a:accent6>
          <a:srgbClr val="9FB99F"/>
        </a:accent6>
        <a:hlink>
          <a:srgbClr val="D7BA2B"/>
        </a:hlink>
        <a:folHlink>
          <a:srgbClr val="A9A0B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15567</TotalTime>
  <Words>468</Words>
  <Application>Microsoft Office PowerPoint</Application>
  <PresentationFormat>On-screen Show (4:3)</PresentationFormat>
  <Paragraphs>92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28</vt:i4>
      </vt:variant>
    </vt:vector>
  </HeadingPairs>
  <TitlesOfParts>
    <vt:vector size="45" baseType="lpstr">
      <vt:lpstr>Arial</vt:lpstr>
      <vt:lpstr>Arial Black</vt:lpstr>
      <vt:lpstr>Symbol</vt:lpstr>
      <vt:lpstr>TycoElectronics_Light</vt:lpstr>
      <vt:lpstr>1_TycoElectronics_Light</vt:lpstr>
      <vt:lpstr>2_TycoElectronics_Light</vt:lpstr>
      <vt:lpstr>3_TycoElectronics_Light</vt:lpstr>
      <vt:lpstr>4_TycoElectronics_Light</vt:lpstr>
      <vt:lpstr>5_TycoElectronics_Light</vt:lpstr>
      <vt:lpstr>6_TycoElectronics_Light</vt:lpstr>
      <vt:lpstr>7_TycoElectronics_Light</vt:lpstr>
      <vt:lpstr>8_TycoElectronics_Light</vt:lpstr>
      <vt:lpstr>9_TycoElectronics_Light</vt:lpstr>
      <vt:lpstr>10_TycoElectronics_Light</vt:lpstr>
      <vt:lpstr>11_TycoElectronics_Light</vt:lpstr>
      <vt:lpstr>12_TycoElectronics_Light</vt:lpstr>
      <vt:lpstr>PPT-2010-Template_LightDark</vt:lpstr>
      <vt:lpstr>GaN on Silicon Thermal Network Models Aug 6th 2016</vt:lpstr>
      <vt:lpstr>GaN on Silicon HEMT Thermal Simulation (in ADS)</vt:lpstr>
      <vt:lpstr>GaN on Silicon HEMT Thermal Simulation (in ADS)</vt:lpstr>
      <vt:lpstr>GaN on Silicon HEMT Thermal Network Model Concept</vt:lpstr>
      <vt:lpstr>GaN on Silicon Thermal Network Model</vt:lpstr>
      <vt:lpstr>GaN on Silicon Thermal Network Model</vt:lpstr>
      <vt:lpstr>GaN Thermal Cell Model</vt:lpstr>
      <vt:lpstr>Silicon Thermal Cell Model</vt:lpstr>
      <vt:lpstr>Silicon Thermal Cell Model (fit versus NIST Data)</vt:lpstr>
      <vt:lpstr>Gold Thermal Cell Model (specific heat capacity only)</vt:lpstr>
      <vt:lpstr>Gold Thermal Cell Model (fit versus NIST Data)</vt:lpstr>
      <vt:lpstr>AuSn Solder Thermal Network Model</vt:lpstr>
      <vt:lpstr>AuSn Solder Thermal Cell Model</vt:lpstr>
      <vt:lpstr>P253 Package Thermal Network Model</vt:lpstr>
      <vt:lpstr>P253 Package Thermal Network Model</vt:lpstr>
      <vt:lpstr>Copper Thermal Cell Model</vt:lpstr>
      <vt:lpstr>Copper Thermal Cell Model (fit versus NIST Data)</vt:lpstr>
      <vt:lpstr>Moly Thermal Cell Model</vt:lpstr>
      <vt:lpstr>Moly Thermal Cell Model (fit versus NIST Data)</vt:lpstr>
      <vt:lpstr>GaN on Silicon HEMT Thermal Simulation (in ADS)</vt:lpstr>
      <vt:lpstr>GaN on Silicon HEMT Thermal Simulation (in ADS)</vt:lpstr>
      <vt:lpstr>GaN on Silicon HEMT Thermal Simulation (in ADS)</vt:lpstr>
      <vt:lpstr>GaN on Silicon HEMT Thermal Simulation (in ADS)</vt:lpstr>
      <vt:lpstr>Gate resistance thermometry WN057 0.45 µm GaN-Si  </vt:lpstr>
      <vt:lpstr>Transient GRT 2x125 µm, Ta = 25 °C</vt:lpstr>
      <vt:lpstr>Transient GRT 8x125 µm, Ta = 85 °C</vt:lpstr>
      <vt:lpstr>Transient GRT 2x125 µm, Ta = 25 °C</vt:lpstr>
      <vt:lpstr>Transient GRT 8x125 µm, Ta = 85 °C</vt:lpstr>
    </vt:vector>
  </TitlesOfParts>
  <Company>Tyco Electronics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M/A-COM Technology Solutions</dc:title>
  <dc:creator>Doug Carlson</dc:creator>
  <cp:lastModifiedBy>Wayne Struble</cp:lastModifiedBy>
  <cp:revision>927</cp:revision>
  <dcterms:created xsi:type="dcterms:W3CDTF">2009-05-14T19:23:48Z</dcterms:created>
  <dcterms:modified xsi:type="dcterms:W3CDTF">2016-10-04T15:47:38Z</dcterms:modified>
</cp:coreProperties>
</file>